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handoutMasterIdLst>
    <p:handoutMasterId r:id="rId68"/>
  </p:handoutMasterIdLst>
  <p:sldIdLst>
    <p:sldId id="321" r:id="rId4"/>
    <p:sldId id="256" r:id="rId5"/>
    <p:sldId id="323" r:id="rId6"/>
    <p:sldId id="324" r:id="rId7"/>
    <p:sldId id="325" r:id="rId8"/>
    <p:sldId id="326" r:id="rId9"/>
    <p:sldId id="258" r:id="rId10"/>
    <p:sldId id="257" r:id="rId11"/>
    <p:sldId id="259" r:id="rId12"/>
    <p:sldId id="261" r:id="rId13"/>
    <p:sldId id="260" r:id="rId14"/>
    <p:sldId id="262" r:id="rId15"/>
    <p:sldId id="263" r:id="rId16"/>
    <p:sldId id="264" r:id="rId17"/>
    <p:sldId id="267" r:id="rId18"/>
    <p:sldId id="268" r:id="rId19"/>
    <p:sldId id="269" r:id="rId20"/>
    <p:sldId id="265" r:id="rId21"/>
    <p:sldId id="277" r:id="rId22"/>
    <p:sldId id="273" r:id="rId23"/>
    <p:sldId id="320" r:id="rId24"/>
    <p:sldId id="281" r:id="rId25"/>
    <p:sldId id="282" r:id="rId26"/>
    <p:sldId id="291" r:id="rId27"/>
    <p:sldId id="292" r:id="rId28"/>
    <p:sldId id="293" r:id="rId29"/>
    <p:sldId id="295" r:id="rId30"/>
    <p:sldId id="296" r:id="rId31"/>
    <p:sldId id="297" r:id="rId32"/>
    <p:sldId id="298" r:id="rId33"/>
    <p:sldId id="299" r:id="rId34"/>
    <p:sldId id="300" r:id="rId35"/>
    <p:sldId id="283" r:id="rId36"/>
    <p:sldId id="284" r:id="rId37"/>
    <p:sldId id="285" r:id="rId38"/>
    <p:sldId id="286" r:id="rId39"/>
    <p:sldId id="287" r:id="rId40"/>
    <p:sldId id="288" r:id="rId41"/>
    <p:sldId id="289" r:id="rId42"/>
    <p:sldId id="290" r:id="rId43"/>
    <p:sldId id="301" r:id="rId44"/>
    <p:sldId id="302" r:id="rId45"/>
    <p:sldId id="303" r:id="rId46"/>
    <p:sldId id="305" r:id="rId47"/>
    <p:sldId id="306" r:id="rId48"/>
    <p:sldId id="307" r:id="rId49"/>
    <p:sldId id="308" r:id="rId50"/>
    <p:sldId id="309" r:id="rId51"/>
    <p:sldId id="310" r:id="rId52"/>
    <p:sldId id="311" r:id="rId53"/>
    <p:sldId id="270" r:id="rId54"/>
    <p:sldId id="266" r:id="rId55"/>
    <p:sldId id="271" r:id="rId56"/>
    <p:sldId id="272" r:id="rId57"/>
    <p:sldId id="274" r:id="rId58"/>
    <p:sldId id="275" r:id="rId59"/>
    <p:sldId id="316" r:id="rId60"/>
    <p:sldId id="317" r:id="rId61"/>
    <p:sldId id="276" r:id="rId62"/>
    <p:sldId id="278" r:id="rId63"/>
    <p:sldId id="279" r:id="rId64"/>
    <p:sldId id="280" r:id="rId65"/>
    <p:sldId id="312" r:id="rId66"/>
    <p:sldId id="322" r:id="rId67"/>
  </p:sldIdLst>
  <p:sldSz cx="9144000" cy="6858000" type="screen4x3"/>
  <p:notesSz cx="7077075" cy="9393238"/>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9" autoAdjust="0"/>
    <p:restoredTop sz="94660"/>
  </p:normalViewPr>
  <p:slideViewPr>
    <p:cSldViewPr>
      <p:cViewPr varScale="1">
        <p:scale>
          <a:sx n="87" d="100"/>
          <a:sy n="87" d="100"/>
        </p:scale>
        <p:origin x="705" y="5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1FEB133-3CD5-42DB-87B6-0016FE6430C2}" type="datetimeFigureOut">
              <a:rPr lang="en-US"/>
              <a:pPr>
                <a:defRPr/>
              </a:pPr>
              <a:t>11/5/2018</a:t>
            </a:fld>
            <a:endParaRPr lang="en-US"/>
          </a:p>
        </p:txBody>
      </p:sp>
      <p:sp>
        <p:nvSpPr>
          <p:cNvPr id="4" name="Footer Placeholder 3"/>
          <p:cNvSpPr>
            <a:spLocks noGrp="1"/>
          </p:cNvSpPr>
          <p:nvPr>
            <p:ph type="ftr" sz="quarter" idx="2"/>
          </p:nvPr>
        </p:nvSpPr>
        <p:spPr>
          <a:xfrm>
            <a:off x="0" y="8921750"/>
            <a:ext cx="3067050" cy="4699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4008438" y="8921750"/>
            <a:ext cx="3067050" cy="469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E1EE59-1541-463F-99EC-D1EC7A57C6D8}"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66456C2-33C8-4595-80B7-6CE145F3B2A4}" type="datetimeFigureOut">
              <a:rPr lang="en-US"/>
              <a:pPr>
                <a:defRPr/>
              </a:pPr>
              <a:t>11/5/2018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06302A8-711E-45D9-8937-E80A070182A8}" type="slidenum">
              <a:rPr lang="en-US" altLang="en-US"/>
              <a:pPr/>
              <a:t>‹#›</a:t>
            </a:fld>
            <a:endParaRPr lang="en-US" altLang="en-US"/>
          </a:p>
        </p:txBody>
      </p:sp>
    </p:spTree>
    <p:extLst>
      <p:ext uri="{BB962C8B-B14F-4D97-AF65-F5344CB8AC3E}">
        <p14:creationId xmlns:p14="http://schemas.microsoft.com/office/powerpoint/2010/main" val="56489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8E66DC9-CA73-4189-9247-BB16AA0EECC3}" type="datetimeFigureOut">
              <a:rPr lang="en-US"/>
              <a:pPr>
                <a:defRPr/>
              </a:pPr>
              <a:t>11/5/2018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F8E59BD-997F-4CD4-BA70-FA1B11DF724B}" type="slidenum">
              <a:rPr lang="en-US" altLang="en-US"/>
              <a:pPr/>
              <a:t>‹#›</a:t>
            </a:fld>
            <a:endParaRPr lang="en-US" altLang="en-US"/>
          </a:p>
        </p:txBody>
      </p:sp>
    </p:spTree>
    <p:extLst>
      <p:ext uri="{BB962C8B-B14F-4D97-AF65-F5344CB8AC3E}">
        <p14:creationId xmlns:p14="http://schemas.microsoft.com/office/powerpoint/2010/main" val="212276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0C4A54-0A71-4343-B07D-8E3167B2B658}" type="datetimeFigureOut">
              <a:rPr lang="en-US"/>
              <a:pPr>
                <a:defRPr/>
              </a:pPr>
              <a:t>11/5/2018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7B73485-3C71-4CBE-8688-7F9B43524FD2}" type="slidenum">
              <a:rPr lang="en-US" altLang="en-US"/>
              <a:pPr/>
              <a:t>‹#›</a:t>
            </a:fld>
            <a:endParaRPr lang="en-US" altLang="en-US"/>
          </a:p>
        </p:txBody>
      </p:sp>
    </p:spTree>
    <p:extLst>
      <p:ext uri="{BB962C8B-B14F-4D97-AF65-F5344CB8AC3E}">
        <p14:creationId xmlns:p14="http://schemas.microsoft.com/office/powerpoint/2010/main" val="1470607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8927B326-7A42-414E-AB56-169034C249FE}"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F4DAC1F8-06BB-436C-8911-33C6AB25F4CC}" type="slidenum">
              <a:rPr lang="fr-FR" altLang="en-US"/>
              <a:pPr/>
              <a:t>‹#›</a:t>
            </a:fld>
            <a:endParaRPr lang="fr-FR" altLang="en-US"/>
          </a:p>
        </p:txBody>
      </p:sp>
    </p:spTree>
    <p:extLst>
      <p:ext uri="{BB962C8B-B14F-4D97-AF65-F5344CB8AC3E}">
        <p14:creationId xmlns:p14="http://schemas.microsoft.com/office/powerpoint/2010/main" val="3802651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31DEFE85-E821-4D34-B271-FB530EA38A94}"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29042091-F79A-4C0A-9998-A845F87B2B5B}" type="slidenum">
              <a:rPr lang="fr-FR" altLang="en-US"/>
              <a:pPr/>
              <a:t>‹#›</a:t>
            </a:fld>
            <a:endParaRPr lang="fr-FR" altLang="en-US"/>
          </a:p>
        </p:txBody>
      </p:sp>
    </p:spTree>
    <p:extLst>
      <p:ext uri="{BB962C8B-B14F-4D97-AF65-F5344CB8AC3E}">
        <p14:creationId xmlns:p14="http://schemas.microsoft.com/office/powerpoint/2010/main" val="301153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E1EC847F-D82F-47B1-98F2-5EA3793A3D2A}"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6594E742-DD93-4F1E-9A1E-8612F9DA6EC1}" type="slidenum">
              <a:rPr lang="fr-FR" altLang="en-US"/>
              <a:pPr/>
              <a:t>‹#›</a:t>
            </a:fld>
            <a:endParaRPr lang="fr-FR" altLang="en-US"/>
          </a:p>
        </p:txBody>
      </p:sp>
    </p:spTree>
    <p:extLst>
      <p:ext uri="{BB962C8B-B14F-4D97-AF65-F5344CB8AC3E}">
        <p14:creationId xmlns:p14="http://schemas.microsoft.com/office/powerpoint/2010/main" val="2154465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A4EC30C4-18A3-460B-A4A9-0D4BEA7918B9}" type="datetimeFigureOut">
              <a:rPr lang="fr-FR"/>
              <a:pPr>
                <a:defRPr/>
              </a:pPr>
              <a:t>05/11/2018</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fld id="{B21FDDCE-7E39-4BC9-8923-0BCB74B65A19}" type="slidenum">
              <a:rPr lang="fr-FR" altLang="en-US"/>
              <a:pPr/>
              <a:t>‹#›</a:t>
            </a:fld>
            <a:endParaRPr lang="fr-FR" altLang="en-US"/>
          </a:p>
        </p:txBody>
      </p:sp>
    </p:spTree>
    <p:extLst>
      <p:ext uri="{BB962C8B-B14F-4D97-AF65-F5344CB8AC3E}">
        <p14:creationId xmlns:p14="http://schemas.microsoft.com/office/powerpoint/2010/main" val="2414863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A53C1959-33F9-4F4D-A5A0-33DBFBCC29D6}" type="datetimeFigureOut">
              <a:rPr lang="fr-FR"/>
              <a:pPr>
                <a:defRPr/>
              </a:pPr>
              <a:t>05/11/2018</a:t>
            </a:fld>
            <a:endParaRPr lang="fr-FR"/>
          </a:p>
        </p:txBody>
      </p:sp>
      <p:sp>
        <p:nvSpPr>
          <p:cNvPr id="8" name="Espace réservé du pied de page 4"/>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p:cNvSpPr>
            <a:spLocks noGrp="1"/>
          </p:cNvSpPr>
          <p:nvPr>
            <p:ph type="sldNum" sz="quarter" idx="12"/>
          </p:nvPr>
        </p:nvSpPr>
        <p:spPr/>
        <p:txBody>
          <a:bodyPr/>
          <a:lstStyle>
            <a:lvl1pPr>
              <a:defRPr/>
            </a:lvl1pPr>
          </a:lstStyle>
          <a:p>
            <a:fld id="{179FDD00-39D8-456C-9589-E6A123379039}" type="slidenum">
              <a:rPr lang="fr-FR" altLang="en-US"/>
              <a:pPr/>
              <a:t>‹#›</a:t>
            </a:fld>
            <a:endParaRPr lang="fr-FR" altLang="en-US"/>
          </a:p>
        </p:txBody>
      </p:sp>
    </p:spTree>
    <p:extLst>
      <p:ext uri="{BB962C8B-B14F-4D97-AF65-F5344CB8AC3E}">
        <p14:creationId xmlns:p14="http://schemas.microsoft.com/office/powerpoint/2010/main" val="3212192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1208B6E8-3618-425E-A896-4E191D487B9D}" type="datetimeFigureOut">
              <a:rPr lang="fr-FR"/>
              <a:pPr>
                <a:defRPr/>
              </a:pPr>
              <a:t>05/11/2018</a:t>
            </a:fld>
            <a:endParaRPr lang="fr-FR"/>
          </a:p>
        </p:txBody>
      </p:sp>
      <p:sp>
        <p:nvSpPr>
          <p:cNvPr id="4" name="Espace réservé du pied de page 4"/>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p:cNvSpPr>
            <a:spLocks noGrp="1"/>
          </p:cNvSpPr>
          <p:nvPr>
            <p:ph type="sldNum" sz="quarter" idx="12"/>
          </p:nvPr>
        </p:nvSpPr>
        <p:spPr/>
        <p:txBody>
          <a:bodyPr/>
          <a:lstStyle>
            <a:lvl1pPr>
              <a:defRPr/>
            </a:lvl1pPr>
          </a:lstStyle>
          <a:p>
            <a:fld id="{5491562B-0746-49F3-9CDA-7FFF9F0A47AB}" type="slidenum">
              <a:rPr lang="fr-FR" altLang="en-US"/>
              <a:pPr/>
              <a:t>‹#›</a:t>
            </a:fld>
            <a:endParaRPr lang="fr-FR" altLang="en-US"/>
          </a:p>
        </p:txBody>
      </p:sp>
    </p:spTree>
    <p:extLst>
      <p:ext uri="{BB962C8B-B14F-4D97-AF65-F5344CB8AC3E}">
        <p14:creationId xmlns:p14="http://schemas.microsoft.com/office/powerpoint/2010/main" val="41923924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59EDB6D1-DB72-42D9-88E1-30DE899AD56F}" type="datetimeFigureOut">
              <a:rPr lang="fr-FR"/>
              <a:pPr>
                <a:defRPr/>
              </a:pPr>
              <a:t>05/11/2018</a:t>
            </a:fld>
            <a:endParaRPr lang="fr-FR"/>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fld id="{DB6937DB-B721-4BF4-8886-6F62A3DF2D9F}" type="slidenum">
              <a:rPr lang="fr-FR" altLang="en-US"/>
              <a:pPr/>
              <a:t>‹#›</a:t>
            </a:fld>
            <a:endParaRPr lang="fr-FR" altLang="en-US"/>
          </a:p>
        </p:txBody>
      </p:sp>
    </p:spTree>
    <p:extLst>
      <p:ext uri="{BB962C8B-B14F-4D97-AF65-F5344CB8AC3E}">
        <p14:creationId xmlns:p14="http://schemas.microsoft.com/office/powerpoint/2010/main" val="2536806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03F4C700-48E8-436F-A5B7-E3B963C0D002}" type="datetimeFigureOut">
              <a:rPr lang="fr-FR"/>
              <a:pPr>
                <a:defRPr/>
              </a:pPr>
              <a:t>05/11/2018</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fld id="{BBACBAB6-B9D0-4ECE-B72F-43F0B704103C}" type="slidenum">
              <a:rPr lang="fr-FR" altLang="en-US"/>
              <a:pPr/>
              <a:t>‹#›</a:t>
            </a:fld>
            <a:endParaRPr lang="fr-FR" altLang="en-US"/>
          </a:p>
        </p:txBody>
      </p:sp>
    </p:spTree>
    <p:extLst>
      <p:ext uri="{BB962C8B-B14F-4D97-AF65-F5344CB8AC3E}">
        <p14:creationId xmlns:p14="http://schemas.microsoft.com/office/powerpoint/2010/main" val="3667050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3BC18F3-7779-4C10-BED2-D07222BE2E02}" type="datetimeFigureOut">
              <a:rPr lang="en-US"/>
              <a:pPr>
                <a:defRPr/>
              </a:pPr>
              <a:t>11/5/2018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2282B6D-7E46-4E08-98F5-112335AB604F}" type="slidenum">
              <a:rPr lang="en-US" altLang="en-US"/>
              <a:pPr/>
              <a:t>‹#›</a:t>
            </a:fld>
            <a:endParaRPr lang="en-US" altLang="en-US"/>
          </a:p>
        </p:txBody>
      </p:sp>
    </p:spTree>
    <p:extLst>
      <p:ext uri="{BB962C8B-B14F-4D97-AF65-F5344CB8AC3E}">
        <p14:creationId xmlns:p14="http://schemas.microsoft.com/office/powerpoint/2010/main" val="465660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C96A9A1F-CBA1-498E-8F25-28F9B48C7E8B}" type="datetimeFigureOut">
              <a:rPr lang="fr-FR"/>
              <a:pPr>
                <a:defRPr/>
              </a:pPr>
              <a:t>05/11/2018</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fld id="{A9571EAB-81B9-4F75-95D9-5AB10FF32504}" type="slidenum">
              <a:rPr lang="fr-FR" altLang="en-US"/>
              <a:pPr/>
              <a:t>‹#›</a:t>
            </a:fld>
            <a:endParaRPr lang="fr-FR" altLang="en-US"/>
          </a:p>
        </p:txBody>
      </p:sp>
    </p:spTree>
    <p:extLst>
      <p:ext uri="{BB962C8B-B14F-4D97-AF65-F5344CB8AC3E}">
        <p14:creationId xmlns:p14="http://schemas.microsoft.com/office/powerpoint/2010/main" val="2504676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18C69303-0787-424A-BC4A-03F55CE35362}"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55C56BC1-8F96-4597-B253-301452035C1B}" type="slidenum">
              <a:rPr lang="fr-FR" altLang="en-US"/>
              <a:pPr/>
              <a:t>‹#›</a:t>
            </a:fld>
            <a:endParaRPr lang="fr-FR" altLang="en-US"/>
          </a:p>
        </p:txBody>
      </p:sp>
    </p:spTree>
    <p:extLst>
      <p:ext uri="{BB962C8B-B14F-4D97-AF65-F5344CB8AC3E}">
        <p14:creationId xmlns:p14="http://schemas.microsoft.com/office/powerpoint/2010/main" val="2413798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1E17A253-EA7D-4051-88A6-9B18D05730E9}"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E76E9A48-B10F-4338-9AF6-BFA4E8BD4154}" type="slidenum">
              <a:rPr lang="fr-FR" altLang="en-US"/>
              <a:pPr/>
              <a:t>‹#›</a:t>
            </a:fld>
            <a:endParaRPr lang="fr-FR" altLang="en-US"/>
          </a:p>
        </p:txBody>
      </p:sp>
    </p:spTree>
    <p:extLst>
      <p:ext uri="{BB962C8B-B14F-4D97-AF65-F5344CB8AC3E}">
        <p14:creationId xmlns:p14="http://schemas.microsoft.com/office/powerpoint/2010/main" val="1033380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F1FDB1F9-8340-400A-AD49-2CA2EB5EA699}"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1E5C762E-0238-412C-ACDA-362267A85D83}" type="slidenum">
              <a:rPr lang="fr-FR" altLang="en-US"/>
              <a:pPr/>
              <a:t>‹#›</a:t>
            </a:fld>
            <a:endParaRPr lang="fr-FR" altLang="en-US"/>
          </a:p>
        </p:txBody>
      </p:sp>
    </p:spTree>
    <p:extLst>
      <p:ext uri="{BB962C8B-B14F-4D97-AF65-F5344CB8AC3E}">
        <p14:creationId xmlns:p14="http://schemas.microsoft.com/office/powerpoint/2010/main" val="2008177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85A901B1-0FC5-4820-BFBC-D6780A3A3068}"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B8DB07DA-0568-4043-937B-893766C3C2CD}" type="slidenum">
              <a:rPr lang="fr-FR" altLang="en-US"/>
              <a:pPr/>
              <a:t>‹#›</a:t>
            </a:fld>
            <a:endParaRPr lang="fr-FR" altLang="en-US"/>
          </a:p>
        </p:txBody>
      </p:sp>
    </p:spTree>
    <p:extLst>
      <p:ext uri="{BB962C8B-B14F-4D97-AF65-F5344CB8AC3E}">
        <p14:creationId xmlns:p14="http://schemas.microsoft.com/office/powerpoint/2010/main" val="1104092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CC043598-5836-42BA-AA8A-99923A3442F2}"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6893FDD2-F170-44FB-83D5-D07CE96FEB97}" type="slidenum">
              <a:rPr lang="fr-FR" altLang="en-US"/>
              <a:pPr/>
              <a:t>‹#›</a:t>
            </a:fld>
            <a:endParaRPr lang="fr-FR" altLang="en-US"/>
          </a:p>
        </p:txBody>
      </p:sp>
    </p:spTree>
    <p:extLst>
      <p:ext uri="{BB962C8B-B14F-4D97-AF65-F5344CB8AC3E}">
        <p14:creationId xmlns:p14="http://schemas.microsoft.com/office/powerpoint/2010/main" val="1426899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AC9BBBED-00BE-4095-8902-E905C7C44D12}" type="datetimeFigureOut">
              <a:rPr lang="fr-FR"/>
              <a:pPr>
                <a:defRPr/>
              </a:pPr>
              <a:t>05/11/2018</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fld id="{E0570F6B-519F-42EE-9FCF-420ECBB7583A}" type="slidenum">
              <a:rPr lang="fr-FR" altLang="en-US"/>
              <a:pPr/>
              <a:t>‹#›</a:t>
            </a:fld>
            <a:endParaRPr lang="fr-FR" altLang="en-US"/>
          </a:p>
        </p:txBody>
      </p:sp>
    </p:spTree>
    <p:extLst>
      <p:ext uri="{BB962C8B-B14F-4D97-AF65-F5344CB8AC3E}">
        <p14:creationId xmlns:p14="http://schemas.microsoft.com/office/powerpoint/2010/main" val="4034282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BA0130A4-739E-404A-A660-60C3DAEA4A44}" type="datetimeFigureOut">
              <a:rPr lang="fr-FR"/>
              <a:pPr>
                <a:defRPr/>
              </a:pPr>
              <a:t>05/11/2018</a:t>
            </a:fld>
            <a:endParaRPr lang="fr-FR"/>
          </a:p>
        </p:txBody>
      </p:sp>
      <p:sp>
        <p:nvSpPr>
          <p:cNvPr id="8" name="Espace réservé du pied de page 4"/>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p:cNvSpPr>
            <a:spLocks noGrp="1"/>
          </p:cNvSpPr>
          <p:nvPr>
            <p:ph type="sldNum" sz="quarter" idx="12"/>
          </p:nvPr>
        </p:nvSpPr>
        <p:spPr/>
        <p:txBody>
          <a:bodyPr/>
          <a:lstStyle>
            <a:lvl1pPr>
              <a:defRPr/>
            </a:lvl1pPr>
          </a:lstStyle>
          <a:p>
            <a:fld id="{E932AA97-75F9-45B0-8B48-1188D8C63BF7}" type="slidenum">
              <a:rPr lang="fr-FR" altLang="en-US"/>
              <a:pPr/>
              <a:t>‹#›</a:t>
            </a:fld>
            <a:endParaRPr lang="fr-FR" altLang="en-US"/>
          </a:p>
        </p:txBody>
      </p:sp>
    </p:spTree>
    <p:extLst>
      <p:ext uri="{BB962C8B-B14F-4D97-AF65-F5344CB8AC3E}">
        <p14:creationId xmlns:p14="http://schemas.microsoft.com/office/powerpoint/2010/main" val="13866746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8C9C4CAB-B937-4B32-A209-8E96CFE8399A}" type="datetimeFigureOut">
              <a:rPr lang="fr-FR"/>
              <a:pPr>
                <a:defRPr/>
              </a:pPr>
              <a:t>05/11/2018</a:t>
            </a:fld>
            <a:endParaRPr lang="fr-FR"/>
          </a:p>
        </p:txBody>
      </p:sp>
      <p:sp>
        <p:nvSpPr>
          <p:cNvPr id="4" name="Espace réservé du pied de page 4"/>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p:cNvSpPr>
            <a:spLocks noGrp="1"/>
          </p:cNvSpPr>
          <p:nvPr>
            <p:ph type="sldNum" sz="quarter" idx="12"/>
          </p:nvPr>
        </p:nvSpPr>
        <p:spPr/>
        <p:txBody>
          <a:bodyPr/>
          <a:lstStyle>
            <a:lvl1pPr>
              <a:defRPr/>
            </a:lvl1pPr>
          </a:lstStyle>
          <a:p>
            <a:fld id="{FFA5B97C-9608-4EB6-9ACE-FFA96520E25E}" type="slidenum">
              <a:rPr lang="fr-FR" altLang="en-US"/>
              <a:pPr/>
              <a:t>‹#›</a:t>
            </a:fld>
            <a:endParaRPr lang="fr-FR" altLang="en-US"/>
          </a:p>
        </p:txBody>
      </p:sp>
    </p:spTree>
    <p:extLst>
      <p:ext uri="{BB962C8B-B14F-4D97-AF65-F5344CB8AC3E}">
        <p14:creationId xmlns:p14="http://schemas.microsoft.com/office/powerpoint/2010/main" val="1535106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35A693B1-A3D0-4D1D-B63C-6147DE9CD599}" type="datetimeFigureOut">
              <a:rPr lang="fr-FR"/>
              <a:pPr>
                <a:defRPr/>
              </a:pPr>
              <a:t>05/11/2018</a:t>
            </a:fld>
            <a:endParaRPr lang="fr-FR"/>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fld id="{BD0FC5A3-D8CB-4E90-AE31-81FC27DFB943}" type="slidenum">
              <a:rPr lang="fr-FR" altLang="en-US"/>
              <a:pPr/>
              <a:t>‹#›</a:t>
            </a:fld>
            <a:endParaRPr lang="fr-FR" altLang="en-US"/>
          </a:p>
        </p:txBody>
      </p:sp>
    </p:spTree>
    <p:extLst>
      <p:ext uri="{BB962C8B-B14F-4D97-AF65-F5344CB8AC3E}">
        <p14:creationId xmlns:p14="http://schemas.microsoft.com/office/powerpoint/2010/main" val="3510204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32F0A19-1291-4F98-A319-5CD9474F3341}" type="datetimeFigureOut">
              <a:rPr lang="en-US"/>
              <a:pPr>
                <a:defRPr/>
              </a:pPr>
              <a:t>11/5/2018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2713C5F-B88A-4D58-8930-44282BE8794A}" type="slidenum">
              <a:rPr lang="en-US" altLang="en-US"/>
              <a:pPr/>
              <a:t>‹#›</a:t>
            </a:fld>
            <a:endParaRPr lang="en-US" altLang="en-US"/>
          </a:p>
        </p:txBody>
      </p:sp>
    </p:spTree>
    <p:extLst>
      <p:ext uri="{BB962C8B-B14F-4D97-AF65-F5344CB8AC3E}">
        <p14:creationId xmlns:p14="http://schemas.microsoft.com/office/powerpoint/2010/main" val="590240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6F7B3033-2007-4460-9121-D22DC0C9842D}" type="datetimeFigureOut">
              <a:rPr lang="fr-FR"/>
              <a:pPr>
                <a:defRPr/>
              </a:pPr>
              <a:t>05/11/2018</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fld id="{965CC782-FA8E-4AA8-90DD-E6476E1A86F9}" type="slidenum">
              <a:rPr lang="fr-FR" altLang="en-US"/>
              <a:pPr/>
              <a:t>‹#›</a:t>
            </a:fld>
            <a:endParaRPr lang="fr-FR" altLang="en-US"/>
          </a:p>
        </p:txBody>
      </p:sp>
    </p:spTree>
    <p:extLst>
      <p:ext uri="{BB962C8B-B14F-4D97-AF65-F5344CB8AC3E}">
        <p14:creationId xmlns:p14="http://schemas.microsoft.com/office/powerpoint/2010/main" val="3628233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1C16A66F-E929-4C0E-9A19-9F107E4DFB23}" type="datetimeFigureOut">
              <a:rPr lang="fr-FR"/>
              <a:pPr>
                <a:defRPr/>
              </a:pPr>
              <a:t>05/11/2018</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fld id="{9D58315B-F65E-4C76-A757-592C6BC2D43C}" type="slidenum">
              <a:rPr lang="fr-FR" altLang="en-US"/>
              <a:pPr/>
              <a:t>‹#›</a:t>
            </a:fld>
            <a:endParaRPr lang="fr-FR" altLang="en-US"/>
          </a:p>
        </p:txBody>
      </p:sp>
    </p:spTree>
    <p:extLst>
      <p:ext uri="{BB962C8B-B14F-4D97-AF65-F5344CB8AC3E}">
        <p14:creationId xmlns:p14="http://schemas.microsoft.com/office/powerpoint/2010/main" val="19930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2CFBF726-3CAC-4F05-A472-186E2E8097EF}"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0A57EAE2-02B5-4AD3-ACA5-E783E9490F29}" type="slidenum">
              <a:rPr lang="fr-FR" altLang="en-US"/>
              <a:pPr/>
              <a:t>‹#›</a:t>
            </a:fld>
            <a:endParaRPr lang="fr-FR" altLang="en-US"/>
          </a:p>
        </p:txBody>
      </p:sp>
    </p:spTree>
    <p:extLst>
      <p:ext uri="{BB962C8B-B14F-4D97-AF65-F5344CB8AC3E}">
        <p14:creationId xmlns:p14="http://schemas.microsoft.com/office/powerpoint/2010/main" val="32136592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16DE4533-F7AE-4AAE-997C-13C47C7EBBA8}" type="datetimeFigureOut">
              <a:rPr lang="fr-FR"/>
              <a:pPr>
                <a:defRPr/>
              </a:pPr>
              <a:t>05/11/2018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ECA1EC4C-07FB-46A4-8745-E4C842EE5739}" type="slidenum">
              <a:rPr lang="fr-FR" altLang="en-US"/>
              <a:pPr/>
              <a:t>‹#›</a:t>
            </a:fld>
            <a:endParaRPr lang="fr-FR" altLang="en-US"/>
          </a:p>
        </p:txBody>
      </p:sp>
    </p:spTree>
    <p:extLst>
      <p:ext uri="{BB962C8B-B14F-4D97-AF65-F5344CB8AC3E}">
        <p14:creationId xmlns:p14="http://schemas.microsoft.com/office/powerpoint/2010/main" val="261363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BDE1D23-7826-4954-831D-2CDEE4F694D6}" type="datetimeFigureOut">
              <a:rPr lang="en-US"/>
              <a:pPr>
                <a:defRPr/>
              </a:pPr>
              <a:t>11/5/2018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25FB5F5-8A2C-46F8-A87B-4EB3E50D8AF5}" type="slidenum">
              <a:rPr lang="en-US" altLang="en-US"/>
              <a:pPr/>
              <a:t>‹#›</a:t>
            </a:fld>
            <a:endParaRPr lang="en-US" altLang="en-US"/>
          </a:p>
        </p:txBody>
      </p:sp>
    </p:spTree>
    <p:extLst>
      <p:ext uri="{BB962C8B-B14F-4D97-AF65-F5344CB8AC3E}">
        <p14:creationId xmlns:p14="http://schemas.microsoft.com/office/powerpoint/2010/main" val="381875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171CF48-2900-4373-A1B8-E46950ED4F80}" type="datetimeFigureOut">
              <a:rPr lang="en-US"/>
              <a:pPr>
                <a:defRPr/>
              </a:pPr>
              <a:t>11/5/2018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CFEE9B44-88CC-46B9-8171-7D959870FAEA}" type="slidenum">
              <a:rPr lang="en-US" altLang="en-US"/>
              <a:pPr/>
              <a:t>‹#›</a:t>
            </a:fld>
            <a:endParaRPr lang="en-US" altLang="en-US"/>
          </a:p>
        </p:txBody>
      </p:sp>
    </p:spTree>
    <p:extLst>
      <p:ext uri="{BB962C8B-B14F-4D97-AF65-F5344CB8AC3E}">
        <p14:creationId xmlns:p14="http://schemas.microsoft.com/office/powerpoint/2010/main" val="3692122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9FC5661-9D61-4655-817A-76A0ABC62CB1}" type="datetimeFigureOut">
              <a:rPr lang="en-US"/>
              <a:pPr>
                <a:defRPr/>
              </a:pPr>
              <a:t>11/5/2018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645EC038-643D-4FFD-861B-009D38E6F464}" type="slidenum">
              <a:rPr lang="en-US" altLang="en-US"/>
              <a:pPr/>
              <a:t>‹#›</a:t>
            </a:fld>
            <a:endParaRPr lang="en-US" altLang="en-US"/>
          </a:p>
        </p:txBody>
      </p:sp>
    </p:spTree>
    <p:extLst>
      <p:ext uri="{BB962C8B-B14F-4D97-AF65-F5344CB8AC3E}">
        <p14:creationId xmlns:p14="http://schemas.microsoft.com/office/powerpoint/2010/main" val="125890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7C114CC-DAA2-4A31-BA4E-6A22F2656EA7}" type="datetimeFigureOut">
              <a:rPr lang="en-US"/>
              <a:pPr>
                <a:defRPr/>
              </a:pPr>
              <a:t>11/5/2018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5FC82F33-E580-4702-805C-AD6E383B90F9}" type="slidenum">
              <a:rPr lang="en-US" altLang="en-US"/>
              <a:pPr/>
              <a:t>‹#›</a:t>
            </a:fld>
            <a:endParaRPr lang="en-US" altLang="en-US"/>
          </a:p>
        </p:txBody>
      </p:sp>
    </p:spTree>
    <p:extLst>
      <p:ext uri="{BB962C8B-B14F-4D97-AF65-F5344CB8AC3E}">
        <p14:creationId xmlns:p14="http://schemas.microsoft.com/office/powerpoint/2010/main" val="1312071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690BE3A-942F-4E42-874E-54CDE229AF3F}" type="datetimeFigureOut">
              <a:rPr lang="en-US"/>
              <a:pPr>
                <a:defRPr/>
              </a:pPr>
              <a:t>11/5/2018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647D663-6293-457C-BB44-95D382C587AF}" type="slidenum">
              <a:rPr lang="en-US" altLang="en-US"/>
              <a:pPr/>
              <a:t>‹#›</a:t>
            </a:fld>
            <a:endParaRPr lang="en-US" altLang="en-US"/>
          </a:p>
        </p:txBody>
      </p:sp>
    </p:spTree>
    <p:extLst>
      <p:ext uri="{BB962C8B-B14F-4D97-AF65-F5344CB8AC3E}">
        <p14:creationId xmlns:p14="http://schemas.microsoft.com/office/powerpoint/2010/main" val="2899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649A9FE-355A-40DB-9365-DA02534A08B2}" type="datetimeFigureOut">
              <a:rPr lang="en-US"/>
              <a:pPr>
                <a:defRPr/>
              </a:pPr>
              <a:t>11/5/2018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AE876E6-55EC-4515-8672-B779C1C930C9}" type="slidenum">
              <a:rPr lang="en-US" altLang="en-US"/>
              <a:pPr/>
              <a:t>‹#›</a:t>
            </a:fld>
            <a:endParaRPr lang="en-US" altLang="en-US"/>
          </a:p>
        </p:txBody>
      </p:sp>
    </p:spTree>
    <p:extLst>
      <p:ext uri="{BB962C8B-B14F-4D97-AF65-F5344CB8AC3E}">
        <p14:creationId xmlns:p14="http://schemas.microsoft.com/office/powerpoint/2010/main" val="3754730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C5F3F40A-ABCB-4D3E-8BBE-2FBA5CD2EDF7}" type="datetimeFigureOut">
              <a:rPr lang="en-US"/>
              <a:pPr>
                <a:defRPr/>
              </a:pPr>
              <a:t>11/5/2018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1B456272-ACA0-418A-96B2-2F922E7614A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en-US" smtClean="0"/>
              <a:t>Cliquez pour modifier le style du titre</a:t>
            </a:r>
          </a:p>
        </p:txBody>
      </p:sp>
      <p:sp>
        <p:nvSpPr>
          <p:cNvPr id="205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en-US" smtClean="0"/>
              <a:t>Cliquez pour modifier les styles du texte du masque</a:t>
            </a:r>
          </a:p>
          <a:p>
            <a:pPr lvl="1"/>
            <a:r>
              <a:rPr lang="fr-FR" altLang="en-US" smtClean="0"/>
              <a:t>Deuxième niveau</a:t>
            </a:r>
          </a:p>
          <a:p>
            <a:pPr lvl="2"/>
            <a:r>
              <a:rPr lang="fr-FR" altLang="en-US" smtClean="0"/>
              <a:t>Troisième niveau</a:t>
            </a:r>
          </a:p>
          <a:p>
            <a:pPr lvl="3"/>
            <a:r>
              <a:rPr lang="fr-FR" altLang="en-US" smtClean="0"/>
              <a:t>Quatrième niveau</a:t>
            </a:r>
          </a:p>
          <a:p>
            <a:pPr lvl="4"/>
            <a:r>
              <a:rPr lang="fr-FR" altLang="en-US"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14D3B17B-73BE-46C7-A7AA-4A3A6B47CDA8}" type="datetimeFigureOut">
              <a:rPr lang="fr-FR"/>
              <a:pPr>
                <a:defRPr/>
              </a:pPr>
              <a:t>05/11/2018</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6B03ECA-0F82-49CF-9509-120E7F16DB71}"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en-US" smtClean="0"/>
              <a:t>Cliquez pour modifier le style du titre</a:t>
            </a:r>
          </a:p>
        </p:txBody>
      </p:sp>
      <p:sp>
        <p:nvSpPr>
          <p:cNvPr id="3075"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en-US" smtClean="0"/>
              <a:t>Cliquez pour modifier les styles du texte du masque</a:t>
            </a:r>
          </a:p>
          <a:p>
            <a:pPr lvl="1"/>
            <a:r>
              <a:rPr lang="fr-FR" altLang="en-US" smtClean="0"/>
              <a:t>Deuxième niveau</a:t>
            </a:r>
          </a:p>
          <a:p>
            <a:pPr lvl="2"/>
            <a:r>
              <a:rPr lang="fr-FR" altLang="en-US" smtClean="0"/>
              <a:t>Troisième niveau</a:t>
            </a:r>
          </a:p>
          <a:p>
            <a:pPr lvl="3"/>
            <a:r>
              <a:rPr lang="fr-FR" altLang="en-US" smtClean="0"/>
              <a:t>Quatrième niveau</a:t>
            </a:r>
          </a:p>
          <a:p>
            <a:pPr lvl="4"/>
            <a:r>
              <a:rPr lang="fr-FR" altLang="en-US"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3E96EC18-2B98-4B27-966D-C5A65E331243}" type="datetimeFigureOut">
              <a:rPr lang="fr-FR"/>
              <a:pPr>
                <a:defRPr/>
              </a:pPr>
              <a:t>05/11/2018</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0CFA48C9-64D4-4A13-A80E-3681873535BB}"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Titre 1"/>
          <p:cNvSpPr>
            <a:spLocks noGrp="1"/>
          </p:cNvSpPr>
          <p:nvPr>
            <p:ph type="title"/>
          </p:nvPr>
        </p:nvSpPr>
        <p:spPr>
          <a:xfrm>
            <a:off x="357188" y="1500188"/>
            <a:ext cx="8329612" cy="1143000"/>
          </a:xfrm>
        </p:spPr>
        <p:txBody>
          <a:bodyPr/>
          <a:lstStyle/>
          <a:p>
            <a:pPr eaLnBrk="1" hangingPunct="1"/>
            <a:r>
              <a:rPr lang="en-US" altLang="en-US" sz="4800" b="1" dirty="0" smtClean="0"/>
              <a:t/>
            </a:r>
            <a:br>
              <a:rPr lang="en-US" altLang="en-US" sz="4800" b="1" dirty="0" smtClean="0"/>
            </a:br>
            <a:r>
              <a:rPr lang="en-US" altLang="en-US" sz="4800" b="1" dirty="0" smtClean="0"/>
              <a:t>Mental Health Promotion: Utilizing Live Your Life Well in the Community</a:t>
            </a:r>
            <a:endParaRPr lang="en-US" altLang="en-US" sz="4800" dirty="0" smtClean="0"/>
          </a:p>
        </p:txBody>
      </p:sp>
      <p:sp>
        <p:nvSpPr>
          <p:cNvPr id="5" name="Espace réservé du contenu 2"/>
          <p:cNvSpPr>
            <a:spLocks noGrp="1"/>
          </p:cNvSpPr>
          <p:nvPr>
            <p:ph idx="1"/>
          </p:nvPr>
        </p:nvSpPr>
        <p:spPr>
          <a:xfrm>
            <a:off x="357188" y="3048000"/>
            <a:ext cx="8329612" cy="3524250"/>
          </a:xfrm>
        </p:spPr>
        <p:txBody>
          <a:bodyPr rtlCol="0">
            <a:normAutofit/>
          </a:bodyPr>
          <a:lstStyle/>
          <a:p>
            <a:pPr marL="0" indent="0" algn="ctr" eaLnBrk="1" fontAlgn="auto" hangingPunct="1">
              <a:spcAft>
                <a:spcPts val="0"/>
              </a:spcAft>
              <a:buFont typeface="Arial" charset="0"/>
              <a:buNone/>
              <a:defRPr/>
            </a:pPr>
            <a:endParaRPr lang="fr-FR" dirty="0" smtClean="0">
              <a:solidFill>
                <a:schemeClr val="tx1">
                  <a:lumMod val="75000"/>
                  <a:lumOff val="25000"/>
                </a:schemeClr>
              </a:solidFill>
            </a:endParaRPr>
          </a:p>
          <a:p>
            <a:pPr marL="0" indent="0" algn="ctr" eaLnBrk="1" fontAlgn="auto" hangingPunct="1">
              <a:spcAft>
                <a:spcPts val="0"/>
              </a:spcAft>
              <a:buFont typeface="Arial" charset="0"/>
              <a:buNone/>
              <a:defRPr/>
            </a:pPr>
            <a:endParaRPr lang="fr-FR" dirty="0" smtClean="0">
              <a:solidFill>
                <a:schemeClr val="tx1">
                  <a:lumMod val="75000"/>
                  <a:lumOff val="25000"/>
                </a:schemeClr>
              </a:solidFill>
            </a:endParaRPr>
          </a:p>
          <a:p>
            <a:pPr marL="0" indent="0" algn="ctr" eaLnBrk="1" fontAlgn="auto" hangingPunct="1">
              <a:spcAft>
                <a:spcPts val="0"/>
              </a:spcAft>
              <a:buFont typeface="Arial" charset="0"/>
              <a:buNone/>
              <a:defRPr/>
            </a:pPr>
            <a:r>
              <a:rPr lang="fr-FR" dirty="0" smtClean="0">
                <a:solidFill>
                  <a:schemeClr val="tx1">
                    <a:lumMod val="75000"/>
                    <a:lumOff val="25000"/>
                  </a:schemeClr>
                </a:solidFill>
              </a:rPr>
              <a:t>Mental </a:t>
            </a:r>
            <a:r>
              <a:rPr lang="fr-FR" dirty="0" err="1" smtClean="0">
                <a:solidFill>
                  <a:schemeClr val="tx1">
                    <a:lumMod val="75000"/>
                    <a:lumOff val="25000"/>
                  </a:schemeClr>
                </a:solidFill>
              </a:rPr>
              <a:t>Health</a:t>
            </a:r>
            <a:r>
              <a:rPr lang="fr-FR" dirty="0" smtClean="0">
                <a:solidFill>
                  <a:schemeClr val="tx1">
                    <a:lumMod val="75000"/>
                    <a:lumOff val="25000"/>
                  </a:schemeClr>
                </a:solidFill>
              </a:rPr>
              <a:t> America </a:t>
            </a:r>
            <a:r>
              <a:rPr lang="fr-FR" dirty="0" err="1" smtClean="0">
                <a:solidFill>
                  <a:schemeClr val="tx1">
                    <a:lumMod val="75000"/>
                    <a:lumOff val="25000"/>
                  </a:schemeClr>
                </a:solidFill>
              </a:rPr>
              <a:t>Webinar</a:t>
            </a:r>
            <a:endParaRPr lang="fr-FR" dirty="0" smtClean="0">
              <a:solidFill>
                <a:schemeClr val="tx1">
                  <a:lumMod val="75000"/>
                  <a:lumOff val="25000"/>
                </a:schemeClr>
              </a:solidFill>
            </a:endParaRPr>
          </a:p>
          <a:p>
            <a:pPr marL="0" indent="0" algn="ctr" eaLnBrk="1" fontAlgn="auto" hangingPunct="1">
              <a:spcAft>
                <a:spcPts val="0"/>
              </a:spcAft>
              <a:buFont typeface="Arial" charset="0"/>
              <a:buNone/>
              <a:defRPr/>
            </a:pPr>
            <a:r>
              <a:rPr lang="fr-FR" dirty="0" smtClean="0">
                <a:solidFill>
                  <a:schemeClr val="tx1">
                    <a:lumMod val="75000"/>
                    <a:lumOff val="25000"/>
                  </a:schemeClr>
                </a:solidFill>
              </a:rPr>
              <a:t>May 24, 2012</a:t>
            </a:r>
          </a:p>
          <a:p>
            <a:pPr marL="0" indent="0" algn="ctr" eaLnBrk="1" fontAlgn="auto" hangingPunct="1">
              <a:spcAft>
                <a:spcPts val="0"/>
              </a:spcAft>
              <a:buFont typeface="Arial" charset="0"/>
              <a:buNone/>
              <a:defRPr/>
            </a:pPr>
            <a:endParaRPr lang="fr-FR" sz="18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1588"/>
            <a:ext cx="9144000" cy="1436687"/>
          </a:xfrm>
          <a:solidFill>
            <a:srgbClr val="FFC000"/>
          </a:solidFill>
        </p:spPr>
        <p:txBody>
          <a:bodyPr/>
          <a:lstStyle/>
          <a:p>
            <a:r>
              <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rPr>
              <a:t> Stress </a:t>
            </a:r>
          </a:p>
        </p:txBody>
      </p:sp>
      <p:sp>
        <p:nvSpPr>
          <p:cNvPr id="3" name="Content Placeholder 2"/>
          <p:cNvSpPr>
            <a:spLocks noGrp="1"/>
          </p:cNvSpPr>
          <p:nvPr>
            <p:ph idx="1"/>
          </p:nvPr>
        </p:nvSpPr>
        <p:spPr/>
        <p:txBody>
          <a:bodyPr rtlCol="0">
            <a:normAutofit fontScale="92500" lnSpcReduction="10000"/>
          </a:bodyPr>
          <a:lstStyle/>
          <a:p>
            <a:pPr fontAlgn="auto">
              <a:spcAft>
                <a:spcPts val="0"/>
              </a:spcAft>
              <a:buFont typeface="Verdana" pitchFamily="34" charset="0"/>
              <a:buChar char="≡"/>
              <a:defRPr/>
            </a:pPr>
            <a:r>
              <a:rPr lang="en-US" sz="2800" dirty="0" smtClean="0">
                <a:solidFill>
                  <a:schemeClr val="tx2"/>
                </a:solidFill>
                <a:latin typeface="Verdana" pitchFamily="34" charset="0"/>
                <a:ea typeface="Verdana" pitchFamily="34" charset="0"/>
                <a:cs typeface="Verdana" pitchFamily="34" charset="0"/>
              </a:rPr>
              <a:t> Stomach aches</a:t>
            </a:r>
          </a:p>
          <a:p>
            <a:pPr fontAlgn="auto">
              <a:spcAft>
                <a:spcPts val="0"/>
              </a:spcAft>
              <a:buFont typeface="Verdana" pitchFamily="34" charset="0"/>
              <a:buChar char="≡"/>
              <a:defRPr/>
            </a:pPr>
            <a:r>
              <a:rPr lang="en-US" sz="2800" dirty="0" smtClean="0">
                <a:solidFill>
                  <a:schemeClr val="tx2"/>
                </a:solidFill>
                <a:latin typeface="Verdana" pitchFamily="34" charset="0"/>
                <a:ea typeface="Verdana" pitchFamily="34" charset="0"/>
                <a:cs typeface="Verdana" pitchFamily="34" charset="0"/>
              </a:rPr>
              <a:t> Headaches  </a:t>
            </a:r>
            <a:endParaRPr lang="en-US" sz="2800" dirty="0">
              <a:solidFill>
                <a:schemeClr val="tx2"/>
              </a:solidFill>
              <a:latin typeface="Verdana" pitchFamily="34" charset="0"/>
              <a:ea typeface="Verdana" pitchFamily="34" charset="0"/>
              <a:cs typeface="Verdana" pitchFamily="34" charset="0"/>
            </a:endParaRPr>
          </a:p>
          <a:p>
            <a:pPr fontAlgn="auto">
              <a:spcAft>
                <a:spcPts val="0"/>
              </a:spcAft>
              <a:buFont typeface="Verdana" pitchFamily="34" charset="0"/>
              <a:buChar char="≡"/>
              <a:defRPr/>
            </a:pPr>
            <a:r>
              <a:rPr lang="en-US" sz="2800" dirty="0" smtClean="0">
                <a:solidFill>
                  <a:schemeClr val="tx2"/>
                </a:solidFill>
                <a:latin typeface="Verdana" pitchFamily="34" charset="0"/>
                <a:ea typeface="Verdana" pitchFamily="34" charset="0"/>
                <a:cs typeface="Verdana" pitchFamily="34" charset="0"/>
              </a:rPr>
              <a:t> Insomnia  </a:t>
            </a:r>
            <a:endParaRPr lang="en-US" sz="2800" dirty="0">
              <a:solidFill>
                <a:schemeClr val="tx2"/>
              </a:solidFill>
              <a:latin typeface="Verdana" pitchFamily="34" charset="0"/>
              <a:ea typeface="Verdana" pitchFamily="34" charset="0"/>
              <a:cs typeface="Verdana" pitchFamily="34" charset="0"/>
            </a:endParaRPr>
          </a:p>
          <a:p>
            <a:pPr fontAlgn="auto">
              <a:spcAft>
                <a:spcPts val="0"/>
              </a:spcAft>
              <a:buFont typeface="Verdana" pitchFamily="34" charset="0"/>
              <a:buChar char="≡"/>
              <a:defRPr/>
            </a:pPr>
            <a:r>
              <a:rPr lang="en-US" sz="2800" dirty="0" smtClean="0">
                <a:solidFill>
                  <a:schemeClr val="tx2"/>
                </a:solidFill>
                <a:latin typeface="Verdana" pitchFamily="34" charset="0"/>
                <a:ea typeface="Verdana" pitchFamily="34" charset="0"/>
                <a:cs typeface="Verdana" pitchFamily="34" charset="0"/>
              </a:rPr>
              <a:t> Overeating  </a:t>
            </a:r>
            <a:endParaRPr lang="en-US" sz="2800" dirty="0">
              <a:solidFill>
                <a:schemeClr val="tx2"/>
              </a:solidFill>
              <a:latin typeface="Verdana" pitchFamily="34" charset="0"/>
              <a:ea typeface="Verdana" pitchFamily="34" charset="0"/>
              <a:cs typeface="Verdana" pitchFamily="34" charset="0"/>
            </a:endParaRPr>
          </a:p>
          <a:p>
            <a:pPr fontAlgn="auto">
              <a:spcAft>
                <a:spcPts val="0"/>
              </a:spcAft>
              <a:buFont typeface="Verdana" pitchFamily="34" charset="0"/>
              <a:buChar char="≡"/>
              <a:defRPr/>
            </a:pPr>
            <a:r>
              <a:rPr lang="en-US" sz="2800" dirty="0" smtClean="0">
                <a:solidFill>
                  <a:schemeClr val="tx2"/>
                </a:solidFill>
                <a:latin typeface="Verdana" pitchFamily="34" charset="0"/>
                <a:ea typeface="Verdana" pitchFamily="34" charset="0"/>
                <a:cs typeface="Verdana" pitchFamily="34" charset="0"/>
              </a:rPr>
              <a:t> Back </a:t>
            </a:r>
            <a:r>
              <a:rPr lang="en-US" sz="2800" dirty="0">
                <a:solidFill>
                  <a:schemeClr val="tx2"/>
                </a:solidFill>
                <a:latin typeface="Verdana" pitchFamily="34" charset="0"/>
                <a:ea typeface="Verdana" pitchFamily="34" charset="0"/>
                <a:cs typeface="Verdana" pitchFamily="34" charset="0"/>
              </a:rPr>
              <a:t>pain  </a:t>
            </a:r>
            <a:endParaRPr lang="en-US" sz="2800" dirty="0" smtClean="0">
              <a:solidFill>
                <a:schemeClr val="tx2"/>
              </a:solidFill>
              <a:latin typeface="Verdana" pitchFamily="34" charset="0"/>
              <a:ea typeface="Verdana" pitchFamily="34" charset="0"/>
              <a:cs typeface="Verdana" pitchFamily="34" charset="0"/>
            </a:endParaRPr>
          </a:p>
          <a:p>
            <a:pPr fontAlgn="auto">
              <a:spcAft>
                <a:spcPts val="0"/>
              </a:spcAft>
              <a:buFont typeface="Verdana" pitchFamily="34" charset="0"/>
              <a:buChar char="≡"/>
              <a:defRPr/>
            </a:pPr>
            <a:r>
              <a:rPr lang="en-US" sz="2800" dirty="0">
                <a:solidFill>
                  <a:schemeClr val="tx2"/>
                </a:solidFill>
                <a:latin typeface="Verdana" pitchFamily="34" charset="0"/>
                <a:ea typeface="Verdana" pitchFamily="34" charset="0"/>
                <a:cs typeface="Verdana" pitchFamily="34" charset="0"/>
              </a:rPr>
              <a:t> </a:t>
            </a:r>
            <a:r>
              <a:rPr lang="en-US" sz="2800" dirty="0" smtClean="0">
                <a:solidFill>
                  <a:schemeClr val="tx2"/>
                </a:solidFill>
                <a:latin typeface="Verdana" pitchFamily="34" charset="0"/>
                <a:ea typeface="Verdana" pitchFamily="34" charset="0"/>
                <a:cs typeface="Verdana" pitchFamily="34" charset="0"/>
              </a:rPr>
              <a:t>High </a:t>
            </a:r>
            <a:r>
              <a:rPr lang="en-US" sz="2800" dirty="0">
                <a:solidFill>
                  <a:schemeClr val="tx2"/>
                </a:solidFill>
                <a:latin typeface="Verdana" pitchFamily="34" charset="0"/>
                <a:ea typeface="Verdana" pitchFamily="34" charset="0"/>
                <a:cs typeface="Verdana" pitchFamily="34" charset="0"/>
              </a:rPr>
              <a:t>blood pressure  </a:t>
            </a:r>
            <a:endParaRPr lang="en-US" sz="2800" dirty="0" smtClean="0">
              <a:solidFill>
                <a:schemeClr val="tx2"/>
              </a:solidFill>
              <a:latin typeface="Verdana" pitchFamily="34" charset="0"/>
              <a:ea typeface="Verdana" pitchFamily="34" charset="0"/>
              <a:cs typeface="Verdana" pitchFamily="34" charset="0"/>
            </a:endParaRPr>
          </a:p>
          <a:p>
            <a:pPr fontAlgn="auto">
              <a:spcAft>
                <a:spcPts val="0"/>
              </a:spcAft>
              <a:buFont typeface="Verdana" pitchFamily="34" charset="0"/>
              <a:buChar char="≡"/>
              <a:defRPr/>
            </a:pPr>
            <a:r>
              <a:rPr lang="en-US" sz="2800" dirty="0">
                <a:solidFill>
                  <a:schemeClr val="tx2"/>
                </a:solidFill>
                <a:latin typeface="Verdana" pitchFamily="34" charset="0"/>
                <a:ea typeface="Verdana" pitchFamily="34" charset="0"/>
                <a:cs typeface="Verdana" pitchFamily="34" charset="0"/>
              </a:rPr>
              <a:t> </a:t>
            </a:r>
            <a:r>
              <a:rPr lang="en-US" sz="2800" dirty="0" smtClean="0">
                <a:solidFill>
                  <a:schemeClr val="tx2"/>
                </a:solidFill>
                <a:latin typeface="Verdana" pitchFamily="34" charset="0"/>
                <a:ea typeface="Verdana" pitchFamily="34" charset="0"/>
                <a:cs typeface="Verdana" pitchFamily="34" charset="0"/>
              </a:rPr>
              <a:t>Irritability  </a:t>
            </a:r>
            <a:endParaRPr lang="en-US" sz="2800" dirty="0">
              <a:solidFill>
                <a:schemeClr val="tx2"/>
              </a:solidFill>
              <a:latin typeface="Verdana" pitchFamily="34" charset="0"/>
              <a:ea typeface="Verdana" pitchFamily="34" charset="0"/>
              <a:cs typeface="Verdana" pitchFamily="34" charset="0"/>
            </a:endParaRPr>
          </a:p>
          <a:p>
            <a:pPr fontAlgn="auto">
              <a:spcAft>
                <a:spcPts val="0"/>
              </a:spcAft>
              <a:buFont typeface="Verdana" pitchFamily="34" charset="0"/>
              <a:buChar char="≡"/>
              <a:defRPr/>
            </a:pPr>
            <a:r>
              <a:rPr lang="en-US" sz="2800" dirty="0">
                <a:solidFill>
                  <a:schemeClr val="tx2"/>
                </a:solidFill>
                <a:latin typeface="Verdana" pitchFamily="34" charset="0"/>
                <a:ea typeface="Verdana" pitchFamily="34" charset="0"/>
                <a:cs typeface="Verdana" pitchFamily="34" charset="0"/>
              </a:rPr>
              <a:t> </a:t>
            </a:r>
            <a:r>
              <a:rPr lang="en-US" sz="2800" dirty="0" smtClean="0">
                <a:solidFill>
                  <a:schemeClr val="tx2"/>
                </a:solidFill>
                <a:latin typeface="Verdana" pitchFamily="34" charset="0"/>
                <a:ea typeface="Verdana" pitchFamily="34" charset="0"/>
                <a:cs typeface="Verdana" pitchFamily="34" charset="0"/>
              </a:rPr>
              <a:t>Vulnerability </a:t>
            </a:r>
            <a:r>
              <a:rPr lang="en-US" sz="2800" dirty="0">
                <a:solidFill>
                  <a:schemeClr val="tx2"/>
                </a:solidFill>
                <a:latin typeface="Verdana" pitchFamily="34" charset="0"/>
                <a:ea typeface="Verdana" pitchFamily="34" charset="0"/>
                <a:cs typeface="Verdana" pitchFamily="34" charset="0"/>
              </a:rPr>
              <a:t>to </a:t>
            </a:r>
            <a:r>
              <a:rPr lang="en-US" sz="2800" dirty="0" smtClean="0">
                <a:solidFill>
                  <a:schemeClr val="tx2"/>
                </a:solidFill>
                <a:latin typeface="Verdana" pitchFamily="34" charset="0"/>
                <a:ea typeface="Verdana" pitchFamily="34" charset="0"/>
                <a:cs typeface="Verdana" pitchFamily="34" charset="0"/>
              </a:rPr>
              <a:t>infection</a:t>
            </a:r>
          </a:p>
          <a:p>
            <a:pPr fontAlgn="auto">
              <a:spcAft>
                <a:spcPts val="0"/>
              </a:spcAft>
              <a:buFont typeface="Verdana" pitchFamily="34" charset="0"/>
              <a:buChar char="≡"/>
              <a:defRPr/>
            </a:pPr>
            <a:r>
              <a:rPr lang="en-US" sz="2800" dirty="0">
                <a:solidFill>
                  <a:schemeClr val="tx2"/>
                </a:solidFill>
                <a:latin typeface="Verdana" pitchFamily="34" charset="0"/>
                <a:ea typeface="Verdana" pitchFamily="34" charset="0"/>
                <a:cs typeface="Verdana" pitchFamily="34" charset="0"/>
              </a:rPr>
              <a:t> </a:t>
            </a:r>
            <a:r>
              <a:rPr lang="en-US" sz="2800" dirty="0" smtClean="0">
                <a:solidFill>
                  <a:schemeClr val="tx2"/>
                </a:solidFill>
                <a:latin typeface="Verdana" pitchFamily="34" charset="0"/>
                <a:ea typeface="Verdana" pitchFamily="34" charset="0"/>
                <a:cs typeface="Verdana" pitchFamily="34" charset="0"/>
              </a:rPr>
              <a:t>Other mental and </a:t>
            </a:r>
          </a:p>
          <a:p>
            <a:pPr marL="0" indent="0" fontAlgn="auto">
              <a:spcAft>
                <a:spcPts val="0"/>
              </a:spcAft>
              <a:buFont typeface="Arial" panose="020B0604020202020204" pitchFamily="34" charset="0"/>
              <a:buNone/>
              <a:defRPr/>
            </a:pPr>
            <a:r>
              <a:rPr lang="en-US" sz="2800" dirty="0">
                <a:solidFill>
                  <a:schemeClr val="tx2"/>
                </a:solidFill>
                <a:latin typeface="Verdana" pitchFamily="34" charset="0"/>
                <a:ea typeface="Verdana" pitchFamily="34" charset="0"/>
                <a:cs typeface="Verdana" pitchFamily="34" charset="0"/>
              </a:rPr>
              <a:t> </a:t>
            </a:r>
            <a:r>
              <a:rPr lang="en-US" sz="2800" dirty="0" smtClean="0">
                <a:solidFill>
                  <a:schemeClr val="tx2"/>
                </a:solidFill>
                <a:latin typeface="Verdana" pitchFamily="34" charset="0"/>
                <a:ea typeface="Verdana" pitchFamily="34" charset="0"/>
                <a:cs typeface="Verdana" pitchFamily="34" charset="0"/>
              </a:rPr>
              <a:t>   physical problems</a:t>
            </a:r>
            <a:endParaRPr lang="en-US" sz="2800" dirty="0">
              <a:solidFill>
                <a:schemeClr val="tx2"/>
              </a:solidFill>
              <a:latin typeface="Verdana" pitchFamily="34" charset="0"/>
              <a:ea typeface="Verdana" pitchFamily="34" charset="0"/>
              <a:cs typeface="Verdana" pitchFamily="34" charset="0"/>
            </a:endParaRPr>
          </a:p>
          <a:p>
            <a:pPr fontAlgn="auto">
              <a:spcAft>
                <a:spcPts val="0"/>
              </a:spcAft>
              <a:defRPr/>
            </a:pPr>
            <a:endParaRPr lang="en-US" dirty="0">
              <a:latin typeface="Verdana" pitchFamily="34" charset="0"/>
              <a:ea typeface="Verdana" pitchFamily="34" charset="0"/>
              <a:cs typeface="Verdana" pitchFamily="34" charset="0"/>
            </a:endParaRPr>
          </a:p>
        </p:txBody>
      </p:sp>
      <p:pic>
        <p:nvPicPr>
          <p:cNvPr id="13316" name="Picture 2" descr="C:\Users\bob\AppData\Local\Microsoft\Windows\Temporary Internet Files\Content.IE5\PIM7HJUK\MP900448669[1].jpg"/>
          <p:cNvPicPr>
            <a:picLocks noChangeAspect="1" noChangeArrowheads="1"/>
          </p:cNvPicPr>
          <p:nvPr/>
        </p:nvPicPr>
        <p:blipFill>
          <a:blip r:embed="rId2">
            <a:extLst>
              <a:ext uri="{28A0092B-C50C-407E-A947-70E740481C1C}">
                <a14:useLocalDpi xmlns:a14="http://schemas.microsoft.com/office/drawing/2010/main" val="0"/>
              </a:ext>
            </a:extLst>
          </a:blip>
          <a:srcRect l="8797" r="6528" b="25011"/>
          <a:stretch>
            <a:fillRect/>
          </a:stretch>
        </p:blipFill>
        <p:spPr bwMode="auto">
          <a:xfrm>
            <a:off x="5280025" y="1438275"/>
            <a:ext cx="38639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0" y="0"/>
            <a:ext cx="9156700" cy="1417638"/>
          </a:xfrm>
          <a:solidFill>
            <a:srgbClr val="FFC000"/>
          </a:solidFill>
        </p:spPr>
        <p:txBody>
          <a:bodyPr/>
          <a:lstStyle/>
          <a:p>
            <a:r>
              <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rPr>
              <a:t>Mental Health Matters</a:t>
            </a:r>
            <a:endParaRPr lang="en-US" altLang="en-US" smtClean="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600200"/>
            <a:ext cx="8229600" cy="2438400"/>
          </a:xfrm>
        </p:spPr>
        <p:txBody>
          <a:bodyPr rtlCol="0">
            <a:normAutofit/>
          </a:bodyPr>
          <a:lstStyle/>
          <a:p>
            <a:pPr fontAlgn="auto">
              <a:spcAft>
                <a:spcPts val="0"/>
              </a:spcAft>
              <a:buFont typeface="Wingdings" pitchFamily="2" charset="2"/>
              <a:buChar char=""/>
              <a:defRPr/>
            </a:pPr>
            <a:r>
              <a:rPr lang="en-US" dirty="0" smtClean="0">
                <a:solidFill>
                  <a:schemeClr val="tx2"/>
                </a:solidFill>
                <a:latin typeface="Verdana" pitchFamily="34" charset="0"/>
                <a:ea typeface="Verdana" pitchFamily="34" charset="0"/>
                <a:cs typeface="Verdana" pitchFamily="34" charset="0"/>
              </a:rPr>
              <a:t>  Good mental health can lead to:</a:t>
            </a:r>
          </a:p>
          <a:p>
            <a:pPr lvl="1" fontAlgn="auto">
              <a:spcAft>
                <a:spcPts val="0"/>
              </a:spcAft>
              <a:buFont typeface="Wingdings" pitchFamily="2" charset="2"/>
              <a:buChar char=""/>
              <a:defRPr/>
            </a:pPr>
            <a:r>
              <a:rPr lang="en-US" dirty="0" smtClean="0">
                <a:solidFill>
                  <a:schemeClr val="tx2"/>
                </a:solidFill>
                <a:latin typeface="Verdana" pitchFamily="34" charset="0"/>
                <a:ea typeface="Verdana" pitchFamily="34" charset="0"/>
                <a:cs typeface="Verdana" pitchFamily="34" charset="0"/>
              </a:rPr>
              <a:t>  Increased productivity</a:t>
            </a:r>
          </a:p>
          <a:p>
            <a:pPr lvl="1" fontAlgn="auto">
              <a:spcAft>
                <a:spcPts val="0"/>
              </a:spcAft>
              <a:buFont typeface="Wingdings" pitchFamily="2" charset="2"/>
              <a:buChar char=""/>
              <a:defRPr/>
            </a:pPr>
            <a:r>
              <a:rPr lang="en-US" dirty="0" smtClean="0">
                <a:solidFill>
                  <a:schemeClr val="tx2"/>
                </a:solidFill>
                <a:latin typeface="Verdana" pitchFamily="34" charset="0"/>
                <a:ea typeface="Verdana" pitchFamily="34" charset="0"/>
                <a:cs typeface="Verdana" pitchFamily="34" charset="0"/>
              </a:rPr>
              <a:t>  Increased happiness and satisfaction</a:t>
            </a:r>
          </a:p>
          <a:p>
            <a:pPr lvl="1" fontAlgn="auto">
              <a:spcAft>
                <a:spcPts val="0"/>
              </a:spcAft>
              <a:buFont typeface="Wingdings" pitchFamily="2" charset="2"/>
              <a:buChar char=""/>
              <a:defRPr/>
            </a:pPr>
            <a:r>
              <a:rPr lang="en-US" dirty="0" smtClean="0">
                <a:solidFill>
                  <a:schemeClr val="tx2"/>
                </a:solidFill>
                <a:latin typeface="Verdana" pitchFamily="34" charset="0"/>
                <a:ea typeface="Verdana" pitchFamily="34" charset="0"/>
                <a:cs typeface="Verdana" pitchFamily="34" charset="0"/>
              </a:rPr>
              <a:t>  Better physical and mental health</a:t>
            </a:r>
          </a:p>
          <a:p>
            <a:pPr marL="457200" lvl="1" indent="0" fontAlgn="auto">
              <a:spcAft>
                <a:spcPts val="0"/>
              </a:spcAft>
              <a:buFont typeface="Arial" panose="020B0604020202020204" pitchFamily="34" charset="0"/>
              <a:buNone/>
              <a:defRPr/>
            </a:pPr>
            <a:endParaRPr lang="en-US" dirty="0" smtClean="0"/>
          </a:p>
          <a:p>
            <a:pPr lvl="1" fontAlgn="auto">
              <a:spcAft>
                <a:spcPts val="0"/>
              </a:spcAft>
              <a:defRPr/>
            </a:pPr>
            <a:endParaRPr lang="en-US" dirty="0"/>
          </a:p>
        </p:txBody>
      </p:sp>
      <p:pic>
        <p:nvPicPr>
          <p:cNvPr id="14340" name="Picture 3" descr="C:\Users\bob\AppData\Local\Microsoft\Windows\Temporary Internet Files\Content.IE5\W1JQMNU8\MP90026229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43413"/>
            <a:ext cx="365760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descr="C:\Users\bob\AppData\Local\Microsoft\Windows\Temporary Internet Files\Content.IE5\Z7OGNPBC\MP90022779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4443413"/>
            <a:ext cx="1585913"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6" descr="C:\Users\bob\AppData\Local\Microsoft\Windows\Temporary Internet Files\Content.IE5\TZ1A3V6I\MP90031686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4435475"/>
            <a:ext cx="3913187"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810000"/>
            <a:ext cx="203676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rPr>
              <a:t>Take Steps to Promote Your Well-Being</a:t>
            </a:r>
          </a:p>
        </p:txBody>
      </p:sp>
      <p:sp>
        <p:nvSpPr>
          <p:cNvPr id="3" name="Content Placeholder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en-US" dirty="0" smtClean="0">
                <a:solidFill>
                  <a:schemeClr val="tx2"/>
                </a:solidFill>
              </a:rPr>
              <a:t>Mental Health America believes that, through taking reasonable and consistent steps:</a:t>
            </a:r>
          </a:p>
          <a:p>
            <a:pPr fontAlgn="auto">
              <a:spcAft>
                <a:spcPts val="0"/>
              </a:spcAft>
              <a:buFont typeface="Wingdings"/>
              <a:buChar char="F"/>
              <a:defRPr/>
            </a:pPr>
            <a:r>
              <a:rPr lang="en-US" dirty="0">
                <a:solidFill>
                  <a:schemeClr val="tx2"/>
                </a:solidFill>
              </a:rPr>
              <a:t> </a:t>
            </a:r>
            <a:r>
              <a:rPr lang="en-US" dirty="0" smtClean="0">
                <a:solidFill>
                  <a:schemeClr val="tx2"/>
                </a:solidFill>
              </a:rPr>
              <a:t>  You </a:t>
            </a:r>
            <a:r>
              <a:rPr lang="en-US" dirty="0">
                <a:solidFill>
                  <a:schemeClr val="tx2"/>
                </a:solidFill>
              </a:rPr>
              <a:t>can feel better--more vibrant, alert </a:t>
            </a:r>
            <a:r>
              <a:rPr lang="en-US" dirty="0" smtClean="0">
                <a:solidFill>
                  <a:schemeClr val="tx2"/>
                </a:solidFill>
              </a:rPr>
              <a:t>and     gratified. </a:t>
            </a:r>
          </a:p>
          <a:p>
            <a:pPr fontAlgn="auto">
              <a:spcAft>
                <a:spcPts val="0"/>
              </a:spcAft>
              <a:buFont typeface="Wingdings"/>
              <a:buChar char="F"/>
              <a:defRPr/>
            </a:pPr>
            <a:r>
              <a:rPr lang="en-US" dirty="0" smtClean="0">
                <a:solidFill>
                  <a:schemeClr val="tx2"/>
                </a:solidFill>
              </a:rPr>
              <a:t>   You can feel stronger—</a:t>
            </a:r>
          </a:p>
          <a:p>
            <a:pPr marL="0" indent="0" fontAlgn="auto">
              <a:spcAft>
                <a:spcPts val="0"/>
              </a:spcAft>
              <a:buFont typeface="Arial" panose="020B0604020202020204" pitchFamily="34" charset="0"/>
              <a:buNone/>
              <a:defRPr/>
            </a:pPr>
            <a:r>
              <a:rPr lang="en-US" dirty="0" smtClean="0">
                <a:solidFill>
                  <a:schemeClr val="tx2"/>
                </a:solidFill>
              </a:rPr>
              <a:t>      more comfortable, </a:t>
            </a:r>
          </a:p>
          <a:p>
            <a:pPr marL="0" indent="0" fontAlgn="auto">
              <a:spcAft>
                <a:spcPts val="0"/>
              </a:spcAft>
              <a:buFont typeface="Arial" panose="020B0604020202020204" pitchFamily="34" charset="0"/>
              <a:buNone/>
              <a:defRPr/>
            </a:pPr>
            <a:r>
              <a:rPr lang="en-US" dirty="0" smtClean="0">
                <a:solidFill>
                  <a:schemeClr val="tx2"/>
                </a:solidFill>
              </a:rPr>
              <a:t>      confident and productive.  </a:t>
            </a:r>
          </a:p>
          <a:p>
            <a:pPr marL="0" indent="0" fontAlgn="auto">
              <a:spcAft>
                <a:spcPts val="0"/>
              </a:spcAft>
              <a:buFont typeface="Arial" panose="020B0604020202020204" pitchFamily="34" charset="0"/>
              <a:buNone/>
              <a:defRPr/>
            </a:pPr>
            <a:r>
              <a:rPr lang="en-US" dirty="0" smtClean="0">
                <a:solidFill>
                  <a:schemeClr val="tx2"/>
                </a:solidFill>
                <a:latin typeface="Wingdings" pitchFamily="2" charset="2"/>
              </a:rPr>
              <a:t>F </a:t>
            </a:r>
            <a:r>
              <a:rPr lang="en-US" dirty="0" smtClean="0">
                <a:solidFill>
                  <a:schemeClr val="tx2"/>
                </a:solidFill>
              </a:rPr>
              <a:t>You </a:t>
            </a:r>
            <a:r>
              <a:rPr lang="en-US" dirty="0">
                <a:solidFill>
                  <a:schemeClr val="tx2"/>
                </a:solidFill>
              </a:rPr>
              <a:t>can </a:t>
            </a:r>
            <a:r>
              <a:rPr lang="en-US" b="1" dirty="0">
                <a:solidFill>
                  <a:schemeClr val="tx2"/>
                </a:solidFill>
              </a:rPr>
              <a:t>Live Your Life Well.</a:t>
            </a:r>
            <a:endParaRPr lang="en-US" dirty="0">
              <a:solidFill>
                <a:schemeClr val="tx2"/>
              </a:solidFill>
            </a:endParaRPr>
          </a:p>
          <a:p>
            <a:pPr fontAlgn="auto">
              <a:spcAft>
                <a:spcPts val="0"/>
              </a:spcAft>
              <a:defRPr/>
            </a:pPr>
            <a:endParaRPr lang="en-US" dirty="0"/>
          </a:p>
        </p:txBody>
      </p:sp>
      <p:pic>
        <p:nvPicPr>
          <p:cNvPr id="15364" name="Picture 6" descr="C:\Users\bob\AppData\Local\Microsoft\Windows\Temporary Internet Files\Content.IE5\Z7OGNPBC\MP900427663[1].jpg"/>
          <p:cNvPicPr>
            <a:picLocks noChangeAspect="1" noChangeArrowheads="1"/>
          </p:cNvPicPr>
          <p:nvPr/>
        </p:nvPicPr>
        <p:blipFill>
          <a:blip r:embed="rId2">
            <a:extLst>
              <a:ext uri="{28A0092B-C50C-407E-A947-70E740481C1C}">
                <a14:useLocalDpi xmlns:a14="http://schemas.microsoft.com/office/drawing/2010/main" val="0"/>
              </a:ext>
            </a:extLst>
          </a:blip>
          <a:srcRect l="40535" t="8302" r="10603"/>
          <a:stretch>
            <a:fillRect/>
          </a:stretch>
        </p:blipFill>
        <p:spPr bwMode="auto">
          <a:xfrm>
            <a:off x="7307263" y="3352800"/>
            <a:ext cx="1836737"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smtClean="0">
                <a:solidFill>
                  <a:schemeClr val="tx2"/>
                </a:solidFill>
              </a:rPr>
              <a:t>Developing Programs Around </a:t>
            </a:r>
            <a:br>
              <a:rPr lang="en-US" dirty="0" smtClean="0">
                <a:solidFill>
                  <a:schemeClr val="tx2"/>
                </a:solidFill>
              </a:rPr>
            </a:br>
            <a:r>
              <a:rPr lang="en-US" dirty="0" smtClean="0">
                <a:solidFill>
                  <a:schemeClr val="tx2"/>
                </a:solidFill>
              </a:rPr>
              <a:t>Live Your Life Well</a:t>
            </a:r>
            <a:endParaRPr lang="en-US" dirty="0">
              <a:solidFill>
                <a:schemeClr val="tx2"/>
              </a:solidFill>
            </a:endParaRPr>
          </a:p>
        </p:txBody>
      </p:sp>
      <p:sp>
        <p:nvSpPr>
          <p:cNvPr id="3" name="Content Placeholder 2"/>
          <p:cNvSpPr>
            <a:spLocks noGrp="1"/>
          </p:cNvSpPr>
          <p:nvPr>
            <p:ph idx="1"/>
          </p:nvPr>
        </p:nvSpPr>
        <p:spPr/>
        <p:txBody>
          <a:bodyPr rtlCol="0">
            <a:normAutofit lnSpcReduction="10000"/>
          </a:bodyPr>
          <a:lstStyle/>
          <a:p>
            <a:pPr fontAlgn="auto">
              <a:spcAft>
                <a:spcPts val="0"/>
              </a:spcAft>
              <a:buFont typeface="Wingdings 2" pitchFamily="18" charset="2"/>
              <a:buChar char=""/>
              <a:defRPr/>
            </a:pPr>
            <a:r>
              <a:rPr lang="en-US" dirty="0" smtClean="0">
                <a:solidFill>
                  <a:schemeClr val="tx2"/>
                </a:solidFill>
              </a:rPr>
              <a:t>Principles are adaptable to many settings and programs</a:t>
            </a:r>
          </a:p>
          <a:p>
            <a:pPr fontAlgn="auto">
              <a:spcAft>
                <a:spcPts val="0"/>
              </a:spcAft>
              <a:buFont typeface="Wingdings 2" pitchFamily="18" charset="2"/>
              <a:buChar char=""/>
              <a:defRPr/>
            </a:pPr>
            <a:r>
              <a:rPr lang="en-US" dirty="0" smtClean="0">
                <a:solidFill>
                  <a:schemeClr val="tx2"/>
                </a:solidFill>
              </a:rPr>
              <a:t>Principles are culturally </a:t>
            </a:r>
          </a:p>
          <a:p>
            <a:pPr marL="0" indent="0" fontAlgn="auto">
              <a:spcAft>
                <a:spcPts val="0"/>
              </a:spcAft>
              <a:buFont typeface="Arial" panose="020B0604020202020204" pitchFamily="34" charset="0"/>
              <a:buNone/>
              <a:defRPr/>
            </a:pPr>
            <a:r>
              <a:rPr lang="en-US" dirty="0">
                <a:solidFill>
                  <a:schemeClr val="tx2"/>
                </a:solidFill>
              </a:rPr>
              <a:t> </a:t>
            </a:r>
            <a:r>
              <a:rPr lang="en-US" dirty="0" smtClean="0">
                <a:solidFill>
                  <a:schemeClr val="tx2"/>
                </a:solidFill>
              </a:rPr>
              <a:t>   competent and applicable </a:t>
            </a:r>
          </a:p>
          <a:p>
            <a:pPr marL="0" indent="0" fontAlgn="auto">
              <a:spcAft>
                <a:spcPts val="0"/>
              </a:spcAft>
              <a:buFont typeface="Arial" panose="020B0604020202020204" pitchFamily="34" charset="0"/>
              <a:buNone/>
              <a:defRPr/>
            </a:pPr>
            <a:r>
              <a:rPr lang="en-US" dirty="0">
                <a:solidFill>
                  <a:schemeClr val="tx2"/>
                </a:solidFill>
              </a:rPr>
              <a:t> </a:t>
            </a:r>
            <a:r>
              <a:rPr lang="en-US" dirty="0" smtClean="0">
                <a:solidFill>
                  <a:schemeClr val="tx2"/>
                </a:solidFill>
              </a:rPr>
              <a:t>   to many diverse populations</a:t>
            </a:r>
          </a:p>
          <a:p>
            <a:pPr fontAlgn="auto">
              <a:spcAft>
                <a:spcPts val="0"/>
              </a:spcAft>
              <a:buFont typeface="Wingdings 2" pitchFamily="18" charset="2"/>
              <a:buChar char=""/>
              <a:defRPr/>
            </a:pPr>
            <a:r>
              <a:rPr lang="en-US" dirty="0" smtClean="0">
                <a:solidFill>
                  <a:schemeClr val="tx2"/>
                </a:solidFill>
              </a:rPr>
              <a:t>Principles may stand alone</a:t>
            </a:r>
          </a:p>
          <a:p>
            <a:pPr marL="0" indent="0" fontAlgn="auto">
              <a:spcAft>
                <a:spcPts val="0"/>
              </a:spcAft>
              <a:buFont typeface="Arial" panose="020B0604020202020204" pitchFamily="34" charset="0"/>
              <a:buNone/>
              <a:defRPr/>
            </a:pPr>
            <a:r>
              <a:rPr lang="en-US" dirty="0">
                <a:solidFill>
                  <a:schemeClr val="tx2"/>
                </a:solidFill>
              </a:rPr>
              <a:t> </a:t>
            </a:r>
            <a:r>
              <a:rPr lang="en-US" dirty="0" smtClean="0">
                <a:solidFill>
                  <a:schemeClr val="tx2"/>
                </a:solidFill>
              </a:rPr>
              <a:t>   or be combined to strengthen</a:t>
            </a:r>
          </a:p>
          <a:p>
            <a:pPr marL="0" indent="0" fontAlgn="auto">
              <a:spcAft>
                <a:spcPts val="0"/>
              </a:spcAft>
              <a:buFont typeface="Arial" panose="020B0604020202020204" pitchFamily="34" charset="0"/>
              <a:buNone/>
              <a:defRPr/>
            </a:pPr>
            <a:r>
              <a:rPr lang="en-US" dirty="0">
                <a:solidFill>
                  <a:schemeClr val="tx2"/>
                </a:solidFill>
              </a:rPr>
              <a:t> </a:t>
            </a:r>
            <a:r>
              <a:rPr lang="en-US" dirty="0" smtClean="0">
                <a:solidFill>
                  <a:schemeClr val="tx2"/>
                </a:solidFill>
              </a:rPr>
              <a:t>   existing programs</a:t>
            </a:r>
          </a:p>
          <a:p>
            <a:pPr fontAlgn="auto">
              <a:spcAft>
                <a:spcPts val="0"/>
              </a:spcAft>
              <a:defRPr/>
            </a:pPr>
            <a:endParaRPr lang="en-US" dirty="0" smtClean="0">
              <a:solidFill>
                <a:schemeClr val="tx2"/>
              </a:solidFill>
            </a:endParaRPr>
          </a:p>
          <a:p>
            <a:pPr fontAlgn="auto">
              <a:spcAft>
                <a:spcPts val="0"/>
              </a:spcAft>
              <a:defRPr/>
            </a:pPr>
            <a:endParaRPr lang="en-US" dirty="0"/>
          </a:p>
        </p:txBody>
      </p:sp>
      <p:pic>
        <p:nvPicPr>
          <p:cNvPr id="16388" name="Picture 3" descr="C:\Users\bob\AppData\Local\Microsoft\Windows\Temporary Internet Files\Content.IE5\TZ1A3V6I\MP910220821[1].jpg"/>
          <p:cNvPicPr>
            <a:picLocks noChangeAspect="1" noChangeArrowheads="1"/>
          </p:cNvPicPr>
          <p:nvPr/>
        </p:nvPicPr>
        <p:blipFill>
          <a:blip r:embed="rId2">
            <a:extLst>
              <a:ext uri="{28A0092B-C50C-407E-A947-70E740481C1C}">
                <a14:useLocalDpi xmlns:a14="http://schemas.microsoft.com/office/drawing/2010/main" val="0"/>
              </a:ext>
            </a:extLst>
          </a:blip>
          <a:srcRect l="7997" t="5283" r="10344" b="6918"/>
          <a:stretch>
            <a:fillRect/>
          </a:stretch>
        </p:blipFill>
        <p:spPr bwMode="auto">
          <a:xfrm>
            <a:off x="6292850" y="3848100"/>
            <a:ext cx="28511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smtClean="0">
                <a:solidFill>
                  <a:schemeClr val="tx2"/>
                </a:solidFill>
                <a:latin typeface="Verdana" pitchFamily="34" charset="0"/>
                <a:ea typeface="Verdana" pitchFamily="34" charset="0"/>
                <a:cs typeface="Verdana" pitchFamily="34" charset="0"/>
              </a:rPr>
              <a:t>Developing Evaluation Components</a:t>
            </a:r>
          </a:p>
        </p:txBody>
      </p:sp>
      <p:sp>
        <p:nvSpPr>
          <p:cNvPr id="3" name="Content Placeholder 2"/>
          <p:cNvSpPr>
            <a:spLocks noGrp="1"/>
          </p:cNvSpPr>
          <p:nvPr>
            <p:ph idx="1"/>
          </p:nvPr>
        </p:nvSpPr>
        <p:spPr>
          <a:xfrm>
            <a:off x="457200" y="1600200"/>
            <a:ext cx="6858000" cy="4648200"/>
          </a:xfrm>
        </p:spPr>
        <p:txBody>
          <a:bodyPr rtlCol="0">
            <a:normAutofit fontScale="85000" lnSpcReduction="20000"/>
          </a:bodyPr>
          <a:lstStyle/>
          <a:p>
            <a:pPr marL="0" indent="0" fontAlgn="auto">
              <a:spcAft>
                <a:spcPts val="0"/>
              </a:spcAft>
              <a:buFont typeface="Arial" panose="020B0604020202020204" pitchFamily="34" charset="0"/>
              <a:buNone/>
              <a:defRPr/>
            </a:pPr>
            <a:r>
              <a:rPr lang="en-US" dirty="0" smtClean="0">
                <a:solidFill>
                  <a:schemeClr val="tx2"/>
                </a:solidFill>
              </a:rPr>
              <a:t>Determine your needs and desired outcomes</a:t>
            </a:r>
          </a:p>
          <a:p>
            <a:pPr fontAlgn="auto">
              <a:spcAft>
                <a:spcPts val="0"/>
              </a:spcAft>
              <a:buFont typeface="Wingdings" pitchFamily="2" charset="2"/>
              <a:buChar char=""/>
              <a:defRPr/>
            </a:pPr>
            <a:r>
              <a:rPr lang="en-US" dirty="0" smtClean="0">
                <a:solidFill>
                  <a:schemeClr val="tx2"/>
                </a:solidFill>
              </a:rPr>
              <a:t>  Self-report</a:t>
            </a:r>
          </a:p>
          <a:p>
            <a:pPr lvl="1" fontAlgn="auto">
              <a:spcAft>
                <a:spcPts val="0"/>
              </a:spcAft>
              <a:buFont typeface="Wingdings" pitchFamily="2" charset="2"/>
              <a:buChar char=""/>
              <a:defRPr/>
            </a:pPr>
            <a:r>
              <a:rPr lang="en-US" dirty="0" smtClean="0">
                <a:solidFill>
                  <a:schemeClr val="tx2"/>
                </a:solidFill>
              </a:rPr>
              <a:t>  Use of the 10 principles in a non-clinical  </a:t>
            </a:r>
          </a:p>
          <a:p>
            <a:pPr marL="457200" lvl="1" indent="0" fontAlgn="auto">
              <a:spcAft>
                <a:spcPts val="0"/>
              </a:spcAft>
              <a:buFont typeface="Arial" panose="020B0604020202020204" pitchFamily="34" charset="0"/>
              <a:buNone/>
              <a:defRPr/>
            </a:pPr>
            <a:r>
              <a:rPr lang="en-US" dirty="0">
                <a:solidFill>
                  <a:schemeClr val="tx2"/>
                </a:solidFill>
              </a:rPr>
              <a:t> </a:t>
            </a:r>
            <a:r>
              <a:rPr lang="en-US" dirty="0" smtClean="0">
                <a:solidFill>
                  <a:schemeClr val="tx2"/>
                </a:solidFill>
              </a:rPr>
              <a:t>       setting</a:t>
            </a:r>
          </a:p>
          <a:p>
            <a:pPr lvl="4" fontAlgn="auto">
              <a:spcAft>
                <a:spcPts val="0"/>
              </a:spcAft>
              <a:defRPr/>
            </a:pPr>
            <a:r>
              <a:rPr lang="en-US" dirty="0" smtClean="0">
                <a:solidFill>
                  <a:schemeClr val="tx2"/>
                </a:solidFill>
              </a:rPr>
              <a:t>Self-report surveys – re: Family Developmental Matrix</a:t>
            </a:r>
          </a:p>
          <a:p>
            <a:pPr lvl="4" fontAlgn="auto">
              <a:spcAft>
                <a:spcPts val="0"/>
              </a:spcAft>
              <a:defRPr/>
            </a:pPr>
            <a:r>
              <a:rPr lang="en-US" dirty="0" smtClean="0">
                <a:solidFill>
                  <a:schemeClr val="tx2"/>
                </a:solidFill>
              </a:rPr>
              <a:t>Self-report goals and objectives (survey)</a:t>
            </a:r>
          </a:p>
          <a:p>
            <a:pPr lvl="4" fontAlgn="auto">
              <a:spcAft>
                <a:spcPts val="0"/>
              </a:spcAft>
              <a:defRPr/>
            </a:pPr>
            <a:r>
              <a:rPr lang="en-US" dirty="0" smtClean="0">
                <a:solidFill>
                  <a:schemeClr val="tx2"/>
                </a:solidFill>
              </a:rPr>
              <a:t>Other self-reports based on  the 10 principles</a:t>
            </a:r>
            <a:endParaRPr lang="en-US" dirty="0">
              <a:solidFill>
                <a:schemeClr val="tx2"/>
              </a:solidFill>
            </a:endParaRPr>
          </a:p>
          <a:p>
            <a:pPr fontAlgn="auto">
              <a:spcAft>
                <a:spcPts val="0"/>
              </a:spcAft>
              <a:buFont typeface="Wingdings" pitchFamily="2" charset="2"/>
              <a:buChar char="B"/>
              <a:defRPr/>
            </a:pPr>
            <a:r>
              <a:rPr lang="en-US" dirty="0" smtClean="0">
                <a:solidFill>
                  <a:schemeClr val="tx2"/>
                </a:solidFill>
              </a:rPr>
              <a:t>  Clinical tools</a:t>
            </a:r>
          </a:p>
          <a:p>
            <a:pPr lvl="1" fontAlgn="auto">
              <a:spcAft>
                <a:spcPts val="0"/>
              </a:spcAft>
              <a:buFont typeface="Wingdings" pitchFamily="2" charset="2"/>
              <a:buChar char="1"/>
              <a:defRPr/>
            </a:pPr>
            <a:r>
              <a:rPr lang="en-US" dirty="0" smtClean="0">
                <a:solidFill>
                  <a:schemeClr val="tx2"/>
                </a:solidFill>
              </a:rPr>
              <a:t>  Use of the 10 principles in a clinical setting</a:t>
            </a:r>
          </a:p>
          <a:p>
            <a:pPr lvl="4" fontAlgn="auto">
              <a:spcAft>
                <a:spcPts val="0"/>
              </a:spcAft>
              <a:defRPr/>
            </a:pPr>
            <a:r>
              <a:rPr lang="en-US" dirty="0" smtClean="0">
                <a:solidFill>
                  <a:schemeClr val="tx2"/>
                </a:solidFill>
              </a:rPr>
              <a:t>Short depression screening</a:t>
            </a:r>
          </a:p>
          <a:p>
            <a:pPr lvl="4" fontAlgn="auto">
              <a:spcAft>
                <a:spcPts val="0"/>
              </a:spcAft>
              <a:defRPr/>
            </a:pPr>
            <a:r>
              <a:rPr lang="en-US" dirty="0" smtClean="0">
                <a:solidFill>
                  <a:schemeClr val="tx2"/>
                </a:solidFill>
              </a:rPr>
              <a:t>Short anxiety screening</a:t>
            </a:r>
          </a:p>
          <a:p>
            <a:pPr lvl="4" fontAlgn="auto">
              <a:spcAft>
                <a:spcPts val="0"/>
              </a:spcAft>
              <a:defRPr/>
            </a:pPr>
            <a:r>
              <a:rPr lang="en-US" dirty="0" smtClean="0">
                <a:solidFill>
                  <a:schemeClr val="tx2"/>
                </a:solidFill>
              </a:rPr>
              <a:t>Other short clinical tools to measure increase </a:t>
            </a:r>
          </a:p>
          <a:p>
            <a:pPr marL="1828800" lvl="4" indent="0" fontAlgn="auto">
              <a:spcAft>
                <a:spcPts val="0"/>
              </a:spcAft>
              <a:buFont typeface="Arial" panose="020B0604020202020204" pitchFamily="34" charset="0"/>
              <a:buNone/>
              <a:defRPr/>
            </a:pPr>
            <a:r>
              <a:rPr lang="en-US" dirty="0" smtClean="0">
                <a:solidFill>
                  <a:schemeClr val="tx2"/>
                </a:solidFill>
              </a:rPr>
              <a:t>     in functioning or decrease in negative emotions</a:t>
            </a:r>
          </a:p>
          <a:p>
            <a:pPr lvl="4" fontAlgn="auto">
              <a:spcAft>
                <a:spcPts val="0"/>
              </a:spcAft>
              <a:defRPr/>
            </a:pPr>
            <a:endParaRPr lang="en-US" dirty="0" smtClean="0"/>
          </a:p>
        </p:txBody>
      </p:sp>
      <p:pic>
        <p:nvPicPr>
          <p:cNvPr id="17412" name="Picture 4" descr="C:\Users\bob\AppData\Local\Microsoft\Windows\Temporary Internet Files\Content.IE5\W1JQMNU8\MP90044305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800" y="1668463"/>
            <a:ext cx="1727200"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descr="C:\Users\bob\AppData\Local\Microsoft\Windows\Temporary Internet Files\Content.IE5\Z7OGNPBC\MP90038632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200" y="4267200"/>
            <a:ext cx="1701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0" y="0"/>
            <a:ext cx="9144000" cy="6858000"/>
          </a:xfrm>
          <a:solidFill>
            <a:srgbClr val="FFC000"/>
          </a:solidFill>
        </p:spPr>
        <p:txBody>
          <a:bodyPr/>
          <a:lstStyle/>
          <a:p>
            <a:pPr marL="0" indent="0" algn="ctr">
              <a:buFont typeface="Arial" panose="020B0604020202020204" pitchFamily="34" charset="0"/>
              <a:buNone/>
            </a:pPr>
            <a:r>
              <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rPr>
              <a:t> </a:t>
            </a:r>
          </a:p>
          <a:p>
            <a:pPr marL="0" indent="0" algn="ctr">
              <a:buFont typeface="Arial" panose="020B0604020202020204" pitchFamily="34" charset="0"/>
              <a:buNone/>
            </a:pPr>
            <a:endPar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endPar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endPar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r>
              <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rPr>
              <a:t/>
            </a:r>
            <a:br>
              <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rPr>
            </a:br>
            <a:r>
              <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rPr>
              <a:t>Integration Into Programs</a:t>
            </a:r>
          </a:p>
          <a:p>
            <a:pPr marL="0" indent="0" algn="ctr">
              <a:buFont typeface="Arial" panose="020B0604020202020204" pitchFamily="34" charset="0"/>
              <a:buNone/>
            </a:pPr>
            <a:endPar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0" indent="0" algn="ctr">
              <a:buFont typeface="Arial" panose="020B0604020202020204" pitchFamily="34" charset="0"/>
              <a:buNone/>
            </a:pPr>
            <a:r>
              <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rPr>
              <a:t>Mental Health America of East Central Florida</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95400"/>
            <a:ext cx="3657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rPr>
              <a:t>Program Integration</a:t>
            </a:r>
          </a:p>
        </p:txBody>
      </p:sp>
      <p:sp>
        <p:nvSpPr>
          <p:cNvPr id="3" name="Content Placeholder 2"/>
          <p:cNvSpPr>
            <a:spLocks noGrp="1"/>
          </p:cNvSpPr>
          <p:nvPr>
            <p:ph idx="1"/>
          </p:nvPr>
        </p:nvSpPr>
        <p:spPr>
          <a:xfrm>
            <a:off x="457200" y="1600200"/>
            <a:ext cx="4648200" cy="4525963"/>
          </a:xfrm>
        </p:spPr>
        <p:txBody>
          <a:bodyPr rtlCol="0">
            <a:normAutofit/>
          </a:bodyPr>
          <a:lstStyle/>
          <a:p>
            <a:pPr fontAlgn="auto">
              <a:spcAft>
                <a:spcPts val="0"/>
              </a:spcAft>
              <a:buFont typeface="Symbol" pitchFamily="18" charset="2"/>
              <a:buChar char=""/>
              <a:defRPr/>
            </a:pPr>
            <a:r>
              <a:rPr lang="en-US" dirty="0">
                <a:solidFill>
                  <a:schemeClr val="tx2"/>
                </a:solidFill>
              </a:rPr>
              <a:t> </a:t>
            </a:r>
            <a:r>
              <a:rPr lang="en-US" dirty="0" smtClean="0">
                <a:solidFill>
                  <a:schemeClr val="tx2"/>
                </a:solidFill>
              </a:rPr>
              <a:t> Drop-In Center</a:t>
            </a:r>
          </a:p>
          <a:p>
            <a:pPr fontAlgn="auto">
              <a:spcAft>
                <a:spcPts val="0"/>
              </a:spcAft>
              <a:buFont typeface="Symbol" pitchFamily="18" charset="2"/>
              <a:buChar char=""/>
              <a:defRPr/>
            </a:pPr>
            <a:r>
              <a:rPr lang="en-US" dirty="0">
                <a:solidFill>
                  <a:schemeClr val="tx2"/>
                </a:solidFill>
              </a:rPr>
              <a:t> </a:t>
            </a:r>
            <a:r>
              <a:rPr lang="en-US" dirty="0" smtClean="0">
                <a:solidFill>
                  <a:schemeClr val="tx2"/>
                </a:solidFill>
              </a:rPr>
              <a:t> Parenting and Family </a:t>
            </a:r>
          </a:p>
          <a:p>
            <a:pPr marL="0" indent="0" fontAlgn="auto">
              <a:spcAft>
                <a:spcPts val="0"/>
              </a:spcAft>
              <a:buFont typeface="Arial" panose="020B0604020202020204" pitchFamily="34" charset="0"/>
              <a:buNone/>
              <a:defRPr/>
            </a:pPr>
            <a:r>
              <a:rPr lang="en-US" dirty="0">
                <a:solidFill>
                  <a:schemeClr val="tx2"/>
                </a:solidFill>
              </a:rPr>
              <a:t> </a:t>
            </a:r>
            <a:r>
              <a:rPr lang="en-US" dirty="0" smtClean="0">
                <a:solidFill>
                  <a:schemeClr val="tx2"/>
                </a:solidFill>
              </a:rPr>
              <a:t>     Stabilization Class</a:t>
            </a:r>
          </a:p>
          <a:p>
            <a:pPr fontAlgn="auto">
              <a:spcAft>
                <a:spcPts val="0"/>
              </a:spcAft>
              <a:buFont typeface="Symbol" pitchFamily="18" charset="2"/>
              <a:buChar char="®"/>
              <a:defRPr/>
            </a:pPr>
            <a:r>
              <a:rPr lang="en-US" dirty="0">
                <a:solidFill>
                  <a:schemeClr val="tx2"/>
                </a:solidFill>
              </a:rPr>
              <a:t> </a:t>
            </a:r>
            <a:r>
              <a:rPr lang="en-US" dirty="0" smtClean="0">
                <a:solidFill>
                  <a:schemeClr val="tx2"/>
                </a:solidFill>
              </a:rPr>
              <a:t> Support Groups</a:t>
            </a:r>
          </a:p>
          <a:p>
            <a:pPr fontAlgn="auto">
              <a:spcAft>
                <a:spcPts val="0"/>
              </a:spcAft>
              <a:buFont typeface="Symbol" pitchFamily="18" charset="2"/>
              <a:buChar char="®"/>
              <a:defRPr/>
            </a:pPr>
            <a:r>
              <a:rPr lang="en-US" dirty="0" smtClean="0">
                <a:solidFill>
                  <a:schemeClr val="tx2"/>
                </a:solidFill>
              </a:rPr>
              <a:t>  Workplace</a:t>
            </a:r>
            <a:endParaRPr lang="en-US" dirty="0">
              <a:solidFill>
                <a:schemeClr val="tx2"/>
              </a:solidFill>
            </a:endParaRPr>
          </a:p>
          <a:p>
            <a:pPr fontAlgn="auto">
              <a:spcAft>
                <a:spcPts val="0"/>
              </a:spcAft>
              <a:buFont typeface="Symbol" pitchFamily="18" charset="2"/>
              <a:buChar char="®"/>
              <a:defRPr/>
            </a:pPr>
            <a:r>
              <a:rPr lang="en-US" dirty="0" smtClean="0">
                <a:solidFill>
                  <a:schemeClr val="tx2"/>
                </a:solidFill>
              </a:rPr>
              <a:t>  Annual Award</a:t>
            </a:r>
          </a:p>
          <a:p>
            <a:pPr fontAlgn="auto">
              <a:spcAft>
                <a:spcPts val="0"/>
              </a:spcAft>
              <a:defRPr/>
            </a:pPr>
            <a:endParaRPr lang="en-US" dirty="0" smtClean="0"/>
          </a:p>
        </p:txBody>
      </p:sp>
      <p:pic>
        <p:nvPicPr>
          <p:cNvPr id="19460" name="Picture 3" descr="C:\Users\bob\AppData\Local\Microsoft\Windows\Temporary Internet Files\Content.IE5\PIM7HJUK\MP900411828[1].jpg"/>
          <p:cNvPicPr>
            <a:picLocks noChangeAspect="1" noChangeArrowheads="1"/>
          </p:cNvPicPr>
          <p:nvPr/>
        </p:nvPicPr>
        <p:blipFill>
          <a:blip r:embed="rId2">
            <a:extLst>
              <a:ext uri="{28A0092B-C50C-407E-A947-70E740481C1C}">
                <a14:useLocalDpi xmlns:a14="http://schemas.microsoft.com/office/drawing/2010/main" val="0"/>
              </a:ext>
            </a:extLst>
          </a:blip>
          <a:srcRect l="220" t="-363" r="51096" b="14272"/>
          <a:stretch>
            <a:fillRect/>
          </a:stretch>
        </p:blipFill>
        <p:spPr bwMode="auto">
          <a:xfrm>
            <a:off x="5854700" y="1408113"/>
            <a:ext cx="3289300"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0" y="0"/>
            <a:ext cx="8686800" cy="1417638"/>
          </a:xfrm>
          <a:solidFill>
            <a:srgbClr val="FFC000"/>
          </a:solidFill>
        </p:spPr>
        <p:txBody>
          <a:bodyPr/>
          <a:lstStyle/>
          <a:p>
            <a:pPr algn="l"/>
            <a:r>
              <a:rPr lang="en-US" altLang="en-US" smtClean="0">
                <a:solidFill>
                  <a:schemeClr val="tx2"/>
                </a:solidFill>
              </a:rPr>
              <a:t>    Drop-In Centers</a:t>
            </a:r>
          </a:p>
        </p:txBody>
      </p:sp>
      <p:sp>
        <p:nvSpPr>
          <p:cNvPr id="3" name="Content Placeholder 2"/>
          <p:cNvSpPr>
            <a:spLocks noGrp="1"/>
          </p:cNvSpPr>
          <p:nvPr>
            <p:ph idx="1"/>
          </p:nvPr>
        </p:nvSpPr>
        <p:spPr>
          <a:xfrm>
            <a:off x="457200" y="1600200"/>
            <a:ext cx="6477000" cy="4525963"/>
          </a:xfrm>
        </p:spPr>
        <p:txBody>
          <a:bodyPr rtlCol="0">
            <a:normAutofit fontScale="92500" lnSpcReduction="10000"/>
          </a:bodyPr>
          <a:lstStyle/>
          <a:p>
            <a:pPr marL="0" indent="0" fontAlgn="auto">
              <a:spcAft>
                <a:spcPts val="0"/>
              </a:spcAft>
              <a:buFont typeface="Arial" panose="020B0604020202020204" pitchFamily="34" charset="0"/>
              <a:buNone/>
              <a:defRPr/>
            </a:pPr>
            <a:r>
              <a:rPr lang="en-US" dirty="0" smtClean="0">
                <a:solidFill>
                  <a:schemeClr val="tx2"/>
                </a:solidFill>
              </a:rPr>
              <a:t>MHAECF operates 3 Drop-In Centers </a:t>
            </a:r>
          </a:p>
          <a:p>
            <a:pPr marL="0" indent="0" fontAlgn="auto">
              <a:spcAft>
                <a:spcPts val="0"/>
              </a:spcAft>
              <a:buFont typeface="Arial" panose="020B0604020202020204" pitchFamily="34" charset="0"/>
              <a:buNone/>
              <a:defRPr/>
            </a:pPr>
            <a:r>
              <a:rPr lang="en-US" dirty="0" smtClean="0">
                <a:solidFill>
                  <a:schemeClr val="tx2"/>
                </a:solidFill>
              </a:rPr>
              <a:t>in 2 counties with an average daily </a:t>
            </a:r>
          </a:p>
          <a:p>
            <a:pPr marL="0" indent="0" fontAlgn="auto">
              <a:spcAft>
                <a:spcPts val="0"/>
              </a:spcAft>
              <a:buFont typeface="Arial" panose="020B0604020202020204" pitchFamily="34" charset="0"/>
              <a:buNone/>
              <a:defRPr/>
            </a:pPr>
            <a:r>
              <a:rPr lang="en-US" dirty="0" smtClean="0">
                <a:solidFill>
                  <a:schemeClr val="tx2"/>
                </a:solidFill>
              </a:rPr>
              <a:t>attendance of 42+</a:t>
            </a:r>
          </a:p>
          <a:p>
            <a:pPr marL="0" indent="0" fontAlgn="auto">
              <a:spcAft>
                <a:spcPts val="0"/>
              </a:spcAft>
              <a:buFont typeface="Arial" panose="020B0604020202020204" pitchFamily="34" charset="0"/>
              <a:buNone/>
              <a:defRPr/>
            </a:pPr>
            <a:r>
              <a:rPr lang="en-US" dirty="0" smtClean="0">
                <a:solidFill>
                  <a:schemeClr val="tx2"/>
                </a:solidFill>
              </a:rPr>
              <a:t>The Drop-In Center Program is:</a:t>
            </a:r>
          </a:p>
          <a:p>
            <a:pPr lvl="1" fontAlgn="auto">
              <a:spcAft>
                <a:spcPts val="0"/>
              </a:spcAft>
              <a:defRPr/>
            </a:pPr>
            <a:r>
              <a:rPr lang="en-US" dirty="0" smtClean="0">
                <a:solidFill>
                  <a:schemeClr val="tx2"/>
                </a:solidFill>
              </a:rPr>
              <a:t>Client driven with Board of Directors</a:t>
            </a:r>
          </a:p>
          <a:p>
            <a:pPr lvl="1" fontAlgn="auto">
              <a:spcAft>
                <a:spcPts val="0"/>
              </a:spcAft>
              <a:defRPr/>
            </a:pPr>
            <a:r>
              <a:rPr lang="en-US" dirty="0" smtClean="0">
                <a:solidFill>
                  <a:schemeClr val="tx2"/>
                </a:solidFill>
              </a:rPr>
              <a:t>Offers socialization activities</a:t>
            </a:r>
          </a:p>
          <a:p>
            <a:pPr lvl="1" fontAlgn="auto">
              <a:spcAft>
                <a:spcPts val="0"/>
              </a:spcAft>
              <a:defRPr/>
            </a:pPr>
            <a:r>
              <a:rPr lang="en-US" dirty="0" smtClean="0">
                <a:solidFill>
                  <a:schemeClr val="tx2"/>
                </a:solidFill>
              </a:rPr>
              <a:t>Reduces stigma of mental illness</a:t>
            </a:r>
          </a:p>
          <a:p>
            <a:pPr lvl="1" fontAlgn="auto">
              <a:spcAft>
                <a:spcPts val="0"/>
              </a:spcAft>
              <a:defRPr/>
            </a:pPr>
            <a:r>
              <a:rPr lang="en-US" dirty="0" smtClean="0">
                <a:solidFill>
                  <a:schemeClr val="tx2"/>
                </a:solidFill>
              </a:rPr>
              <a:t>Provides skill building activities/classes</a:t>
            </a:r>
          </a:p>
          <a:p>
            <a:pPr lvl="1" fontAlgn="auto">
              <a:spcAft>
                <a:spcPts val="0"/>
              </a:spcAft>
              <a:defRPr/>
            </a:pPr>
            <a:r>
              <a:rPr lang="en-US" dirty="0" smtClean="0">
                <a:solidFill>
                  <a:schemeClr val="tx2"/>
                </a:solidFill>
              </a:rPr>
              <a:t>Outings in community</a:t>
            </a:r>
            <a:endParaRPr lang="en-US" dirty="0">
              <a:solidFill>
                <a:schemeClr val="tx2"/>
              </a:solidFill>
            </a:endParaRPr>
          </a:p>
        </p:txBody>
      </p:sp>
      <p:pic>
        <p:nvPicPr>
          <p:cNvPr id="20484" name="Picture 2" descr="C:\Users\bob\AppData\Local\Microsoft\Windows\Temporary Internet Files\Content.IE5\Z7OGNPBC\MP9004222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538" y="3886200"/>
            <a:ext cx="20494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descr="C:\Users\bob\AppData\Local\Microsoft\Windows\Temporary Internet Files\Content.IE5\PIM7HJUK\MP900409630[1].jpg"/>
          <p:cNvPicPr>
            <a:picLocks noChangeAspect="1" noChangeArrowheads="1"/>
          </p:cNvPicPr>
          <p:nvPr/>
        </p:nvPicPr>
        <p:blipFill>
          <a:blip r:embed="rId3">
            <a:extLst>
              <a:ext uri="{28A0092B-C50C-407E-A947-70E740481C1C}">
                <a14:useLocalDpi xmlns:a14="http://schemas.microsoft.com/office/drawing/2010/main" val="0"/>
              </a:ext>
            </a:extLst>
          </a:blip>
          <a:srcRect l="31631" r="4843"/>
          <a:stretch>
            <a:fillRect/>
          </a:stretch>
        </p:blipFill>
        <p:spPr bwMode="auto">
          <a:xfrm>
            <a:off x="7102475" y="0"/>
            <a:ext cx="2033588"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9" descr="C:\Users\bob\AppData\Local\Microsoft\Windows\Temporary Internet Files\Content.IE5\PIM7HJUK\MP900438653[1].jpg"/>
          <p:cNvPicPr>
            <a:picLocks noChangeAspect="1" noChangeArrowheads="1"/>
          </p:cNvPicPr>
          <p:nvPr/>
        </p:nvPicPr>
        <p:blipFill>
          <a:blip r:embed="rId4">
            <a:extLst>
              <a:ext uri="{28A0092B-C50C-407E-A947-70E740481C1C}">
                <a14:useLocalDpi xmlns:a14="http://schemas.microsoft.com/office/drawing/2010/main" val="0"/>
              </a:ext>
            </a:extLst>
          </a:blip>
          <a:srcRect l="12769" r="29448" b="84819"/>
          <a:stretch>
            <a:fillRect/>
          </a:stretch>
        </p:blipFill>
        <p:spPr bwMode="auto">
          <a:xfrm>
            <a:off x="7091363" y="3214688"/>
            <a:ext cx="20447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smtClean="0">
                <a:solidFill>
                  <a:schemeClr val="tx2"/>
                </a:solidFill>
                <a:latin typeface="Verdana" pitchFamily="34" charset="0"/>
                <a:ea typeface="Verdana" pitchFamily="34" charset="0"/>
                <a:cs typeface="Verdana" pitchFamily="34" charset="0"/>
              </a:rPr>
              <a:t>LYLW Integration Into </a:t>
            </a:r>
            <a:br>
              <a:rPr lang="en-US" dirty="0" smtClean="0">
                <a:solidFill>
                  <a:schemeClr val="tx2"/>
                </a:solidFill>
                <a:latin typeface="Verdana" pitchFamily="34" charset="0"/>
                <a:ea typeface="Verdana" pitchFamily="34" charset="0"/>
                <a:cs typeface="Verdana" pitchFamily="34" charset="0"/>
              </a:rPr>
            </a:br>
            <a:r>
              <a:rPr lang="en-US" dirty="0" smtClean="0">
                <a:solidFill>
                  <a:schemeClr val="tx2"/>
                </a:solidFill>
                <a:latin typeface="Verdana" pitchFamily="34" charset="0"/>
                <a:ea typeface="Verdana" pitchFamily="34" charset="0"/>
                <a:cs typeface="Verdana" pitchFamily="34" charset="0"/>
              </a:rPr>
              <a:t>Drop-In Centers</a:t>
            </a:r>
            <a:endParaRPr lang="en-US" dirty="0">
              <a:solidFill>
                <a:schemeClr val="tx2"/>
              </a:solidFill>
              <a:latin typeface="Verdana" pitchFamily="34" charset="0"/>
              <a:ea typeface="Verdana" pitchFamily="34" charset="0"/>
              <a:cs typeface="Verdana" pitchFamily="34" charset="0"/>
            </a:endParaRPr>
          </a:p>
        </p:txBody>
      </p:sp>
      <p:sp>
        <p:nvSpPr>
          <p:cNvPr id="21507" name="Content Placeholder 2"/>
          <p:cNvSpPr>
            <a:spLocks noGrp="1"/>
          </p:cNvSpPr>
          <p:nvPr>
            <p:ph idx="1"/>
          </p:nvPr>
        </p:nvSpPr>
        <p:spPr/>
        <p:txBody>
          <a:bodyPr/>
          <a:lstStyle/>
          <a:p>
            <a:r>
              <a:rPr lang="en-US" altLang="en-US" smtClean="0">
                <a:solidFill>
                  <a:schemeClr val="tx2"/>
                </a:solidFill>
              </a:rPr>
              <a:t>Drop-In Center Survey and Goals</a:t>
            </a:r>
          </a:p>
          <a:p>
            <a:pPr lvl="1"/>
            <a:r>
              <a:rPr lang="en-US" altLang="en-US" smtClean="0">
                <a:solidFill>
                  <a:schemeClr val="tx2"/>
                </a:solidFill>
              </a:rPr>
              <a:t>Administered monthly via self-report surveys</a:t>
            </a:r>
          </a:p>
          <a:p>
            <a:pPr lvl="1"/>
            <a:r>
              <a:rPr lang="en-US" altLang="en-US" smtClean="0">
                <a:solidFill>
                  <a:schemeClr val="tx2"/>
                </a:solidFill>
              </a:rPr>
              <a:t>One-on-one review of the self-report</a:t>
            </a:r>
          </a:p>
          <a:p>
            <a:r>
              <a:rPr lang="en-US" altLang="en-US" smtClean="0">
                <a:solidFill>
                  <a:schemeClr val="tx2"/>
                </a:solidFill>
              </a:rPr>
              <a:t>Concepts integrated into daily programs</a:t>
            </a:r>
          </a:p>
          <a:p>
            <a:pPr lvl="1"/>
            <a:r>
              <a:rPr lang="en-US" altLang="en-US" smtClean="0">
                <a:solidFill>
                  <a:schemeClr val="tx2"/>
                </a:solidFill>
              </a:rPr>
              <a:t>Individual discussions</a:t>
            </a:r>
          </a:p>
          <a:p>
            <a:pPr lvl="1"/>
            <a:r>
              <a:rPr lang="en-US" altLang="en-US" smtClean="0">
                <a:solidFill>
                  <a:schemeClr val="tx2"/>
                </a:solidFill>
              </a:rPr>
              <a:t>Activities</a:t>
            </a:r>
          </a:p>
          <a:p>
            <a:pPr lvl="1"/>
            <a:endParaRPr lang="en-US" altLang="en-US" smtClean="0">
              <a:solidFill>
                <a:schemeClr val="tx2"/>
              </a:solidFill>
            </a:endParaRPr>
          </a:p>
          <a:p>
            <a:endParaRPr lang="en-US" altLang="en-US" smtClean="0"/>
          </a:p>
        </p:txBody>
      </p:sp>
      <p:pic>
        <p:nvPicPr>
          <p:cNvPr id="21508" name="Picture 3" descr="C:\Users\bob\AppData\Local\Microsoft\Windows\Temporary Internet Files\Content.IE5\TZ1A3V6I\MP900309143[1].jpg"/>
          <p:cNvPicPr>
            <a:picLocks noChangeAspect="1" noChangeArrowheads="1"/>
          </p:cNvPicPr>
          <p:nvPr/>
        </p:nvPicPr>
        <p:blipFill>
          <a:blip r:embed="rId2">
            <a:extLst>
              <a:ext uri="{28A0092B-C50C-407E-A947-70E740481C1C}">
                <a14:useLocalDpi xmlns:a14="http://schemas.microsoft.com/office/drawing/2010/main" val="0"/>
              </a:ext>
            </a:extLst>
          </a:blip>
          <a:srcRect t="5052" b="-1401"/>
          <a:stretch>
            <a:fillRect/>
          </a:stretch>
        </p:blipFill>
        <p:spPr bwMode="auto">
          <a:xfrm>
            <a:off x="5591175" y="4614863"/>
            <a:ext cx="35528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descr="C:\Users\bob\AppData\Local\Microsoft\Windows\Temporary Internet Files\Content.IE5\W1JQMNU8\MP900255549[1].jpg"/>
          <p:cNvPicPr>
            <a:picLocks noChangeAspect="1" noChangeArrowheads="1"/>
          </p:cNvPicPr>
          <p:nvPr/>
        </p:nvPicPr>
        <p:blipFill>
          <a:blip r:embed="rId3">
            <a:extLst>
              <a:ext uri="{28A0092B-C50C-407E-A947-70E740481C1C}">
                <a14:useLocalDpi xmlns:a14="http://schemas.microsoft.com/office/drawing/2010/main" val="0"/>
              </a:ext>
            </a:extLst>
          </a:blip>
          <a:srcRect b="6393"/>
          <a:stretch>
            <a:fillRect/>
          </a:stretch>
        </p:blipFill>
        <p:spPr bwMode="auto">
          <a:xfrm>
            <a:off x="2459038" y="4913313"/>
            <a:ext cx="31400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descr="C:\Users\bob\AppData\Local\Microsoft\Windows\Temporary Internet Files\Content.IE5\PIM7HJUK\MP900316967[1].jpg"/>
          <p:cNvPicPr>
            <a:picLocks noChangeAspect="1" noChangeArrowheads="1"/>
          </p:cNvPicPr>
          <p:nvPr/>
        </p:nvPicPr>
        <p:blipFill>
          <a:blip r:embed="rId4">
            <a:extLst>
              <a:ext uri="{28A0092B-C50C-407E-A947-70E740481C1C}">
                <a14:useLocalDpi xmlns:a14="http://schemas.microsoft.com/office/drawing/2010/main" val="0"/>
              </a:ext>
            </a:extLst>
          </a:blip>
          <a:srcRect r="9065" b="8789"/>
          <a:stretch>
            <a:fillRect/>
          </a:stretch>
        </p:blipFill>
        <p:spPr bwMode="auto">
          <a:xfrm>
            <a:off x="0" y="5226050"/>
            <a:ext cx="245903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38862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rPr>
              <a:t>Evaluation Components</a:t>
            </a:r>
          </a:p>
        </p:txBody>
      </p:sp>
      <p:sp>
        <p:nvSpPr>
          <p:cNvPr id="3" name="Content Placeholder 2"/>
          <p:cNvSpPr>
            <a:spLocks noGrp="1"/>
          </p:cNvSpPr>
          <p:nvPr>
            <p:ph idx="1"/>
          </p:nvPr>
        </p:nvSpPr>
        <p:spPr/>
        <p:txBody>
          <a:bodyPr rtlCol="0">
            <a:normAutofit fontScale="77500" lnSpcReduction="20000"/>
          </a:bodyPr>
          <a:lstStyle/>
          <a:p>
            <a:pPr marL="0" indent="0" fontAlgn="auto">
              <a:spcAft>
                <a:spcPts val="0"/>
              </a:spcAft>
              <a:buFont typeface="Arial" panose="020B0604020202020204" pitchFamily="34" charset="0"/>
              <a:buNone/>
              <a:defRPr/>
            </a:pPr>
            <a:r>
              <a:rPr lang="en-US" dirty="0" smtClean="0"/>
              <a:t>The Live Your Life Well Survey</a:t>
            </a:r>
          </a:p>
          <a:p>
            <a:pPr fontAlgn="auto">
              <a:spcAft>
                <a:spcPts val="0"/>
              </a:spcAft>
              <a:buFont typeface="Wingdings" pitchFamily="2" charset="2"/>
              <a:buChar char="ü"/>
              <a:defRPr/>
            </a:pPr>
            <a:r>
              <a:rPr lang="en-US" dirty="0" smtClean="0"/>
              <a:t>10 questions based on the 10 items rated:</a:t>
            </a:r>
          </a:p>
          <a:p>
            <a:pPr marL="0" indent="0" fontAlgn="auto">
              <a:spcAft>
                <a:spcPts val="0"/>
              </a:spcAft>
              <a:buFont typeface="Arial" panose="020B0604020202020204" pitchFamily="34" charset="0"/>
              <a:buNone/>
              <a:defRPr/>
            </a:pPr>
            <a:r>
              <a:rPr lang="en-US" dirty="0"/>
              <a:t>Please circle your response using the following scale:</a:t>
            </a:r>
          </a:p>
          <a:p>
            <a:pPr marL="0" indent="0" fontAlgn="auto">
              <a:spcAft>
                <a:spcPts val="0"/>
              </a:spcAft>
              <a:buFont typeface="Arial" panose="020B0604020202020204" pitchFamily="34" charset="0"/>
              <a:buNone/>
              <a:defRPr/>
            </a:pPr>
            <a:endParaRPr lang="en-US" dirty="0"/>
          </a:p>
          <a:p>
            <a:pPr marL="0" indent="0" fontAlgn="auto">
              <a:spcAft>
                <a:spcPts val="0"/>
              </a:spcAft>
              <a:buFont typeface="Arial" panose="020B0604020202020204" pitchFamily="34" charset="0"/>
              <a:buNone/>
              <a:defRPr/>
            </a:pPr>
            <a:r>
              <a:rPr lang="en-US" dirty="0"/>
              <a:t>1 = </a:t>
            </a:r>
            <a:r>
              <a:rPr lang="en-US" dirty="0" smtClean="0"/>
              <a:t>Never</a:t>
            </a:r>
            <a:r>
              <a:rPr lang="en-US" dirty="0"/>
              <a:t> </a:t>
            </a:r>
            <a:r>
              <a:rPr lang="en-US" dirty="0" smtClean="0"/>
              <a:t> =  0 </a:t>
            </a:r>
            <a:r>
              <a:rPr lang="en-US" dirty="0"/>
              <a:t>percent of the days for the previous </a:t>
            </a:r>
            <a:r>
              <a:rPr lang="en-US" dirty="0" smtClean="0"/>
              <a:t>month</a:t>
            </a:r>
            <a:endParaRPr lang="en-US" dirty="0"/>
          </a:p>
          <a:p>
            <a:pPr marL="0" indent="0" fontAlgn="auto">
              <a:spcAft>
                <a:spcPts val="0"/>
              </a:spcAft>
              <a:buFont typeface="Arial" panose="020B0604020202020204" pitchFamily="34" charset="0"/>
              <a:buNone/>
              <a:defRPr/>
            </a:pPr>
            <a:r>
              <a:rPr lang="en-US" dirty="0"/>
              <a:t>2 = Occasionally </a:t>
            </a:r>
            <a:r>
              <a:rPr lang="en-US" dirty="0" smtClean="0"/>
              <a:t> =</a:t>
            </a:r>
            <a:r>
              <a:rPr lang="en-US" dirty="0"/>
              <a:t> </a:t>
            </a:r>
            <a:r>
              <a:rPr lang="en-US" dirty="0" smtClean="0"/>
              <a:t> Approximately </a:t>
            </a:r>
            <a:r>
              <a:rPr lang="en-US" dirty="0"/>
              <a:t>25 percent of the days for the </a:t>
            </a:r>
            <a:r>
              <a:rPr lang="en-US" dirty="0" smtClean="0"/>
              <a:t>previous month</a:t>
            </a:r>
            <a:endParaRPr lang="en-US" dirty="0"/>
          </a:p>
          <a:p>
            <a:pPr marL="0" indent="0" fontAlgn="auto">
              <a:spcAft>
                <a:spcPts val="0"/>
              </a:spcAft>
              <a:buFont typeface="Arial" panose="020B0604020202020204" pitchFamily="34" charset="0"/>
              <a:buNone/>
              <a:defRPr/>
            </a:pPr>
            <a:r>
              <a:rPr lang="en-US" dirty="0"/>
              <a:t>3 = </a:t>
            </a:r>
            <a:r>
              <a:rPr lang="en-US" dirty="0" smtClean="0"/>
              <a:t>Sometimes  =  Approximately </a:t>
            </a:r>
            <a:r>
              <a:rPr lang="en-US" dirty="0"/>
              <a:t>50 percent of the days for the previous </a:t>
            </a:r>
            <a:r>
              <a:rPr lang="en-US" dirty="0" smtClean="0"/>
              <a:t>month</a:t>
            </a:r>
            <a:endParaRPr lang="en-US" dirty="0"/>
          </a:p>
          <a:p>
            <a:pPr marL="0" indent="0" fontAlgn="auto">
              <a:spcAft>
                <a:spcPts val="0"/>
              </a:spcAft>
              <a:buFont typeface="Arial" panose="020B0604020202020204" pitchFamily="34" charset="0"/>
              <a:buNone/>
              <a:defRPr/>
            </a:pPr>
            <a:r>
              <a:rPr lang="en-US" dirty="0"/>
              <a:t>4 = </a:t>
            </a:r>
            <a:r>
              <a:rPr lang="en-US" dirty="0" smtClean="0"/>
              <a:t>Frequently  =  Approximately </a:t>
            </a:r>
            <a:r>
              <a:rPr lang="en-US" dirty="0"/>
              <a:t>75 percent of the days for the previous </a:t>
            </a:r>
            <a:r>
              <a:rPr lang="en-US" dirty="0" smtClean="0"/>
              <a:t>month</a:t>
            </a:r>
            <a:endParaRPr lang="en-US" dirty="0"/>
          </a:p>
          <a:p>
            <a:pPr marL="0" indent="0" fontAlgn="auto">
              <a:spcAft>
                <a:spcPts val="0"/>
              </a:spcAft>
              <a:buFont typeface="Arial" panose="020B0604020202020204" pitchFamily="34" charset="0"/>
              <a:buNone/>
              <a:defRPr/>
            </a:pPr>
            <a:r>
              <a:rPr lang="en-US" dirty="0"/>
              <a:t>5 = </a:t>
            </a:r>
            <a:r>
              <a:rPr lang="en-US" dirty="0" smtClean="0"/>
              <a:t>Always</a:t>
            </a:r>
            <a:r>
              <a:rPr lang="en-US" dirty="0"/>
              <a:t> </a:t>
            </a:r>
            <a:r>
              <a:rPr lang="en-US" dirty="0" smtClean="0"/>
              <a:t> =  100  </a:t>
            </a:r>
            <a:r>
              <a:rPr lang="en-US" dirty="0"/>
              <a:t>percent of the days for the previous </a:t>
            </a:r>
            <a:r>
              <a:rPr lang="en-US" dirty="0" smtClean="0"/>
              <a:t>month</a:t>
            </a:r>
            <a:endParaRPr lang="en-US" dirty="0"/>
          </a:p>
          <a:p>
            <a:pPr fontAlgn="auto">
              <a:spcAft>
                <a:spcPts val="0"/>
              </a:spcAft>
              <a:buFont typeface="Wingdings" pitchFamily="2" charset="2"/>
              <a:buChar char="ü"/>
              <a:defRPr/>
            </a:pPr>
            <a:endParaRPr lang="en-US" dirty="0"/>
          </a:p>
        </p:txBody>
      </p:sp>
      <p:pic>
        <p:nvPicPr>
          <p:cNvPr id="225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0"/>
            <a:ext cx="9144000" cy="6858000"/>
          </a:xfrm>
          <a:solidFill>
            <a:srgbClr val="FFC000"/>
          </a:solidFill>
        </p:spPr>
        <p:txBody>
          <a:bodyPr rtlCol="0">
            <a:normAutofit/>
          </a:bodyPr>
          <a:lstStyle/>
          <a:p>
            <a:pPr fontAlgn="auto">
              <a:spcAft>
                <a:spcPts val="0"/>
              </a:spcAft>
              <a:defRPr/>
            </a:pPr>
            <a:endParaRPr lang="en-US" sz="2400" dirty="0" smtClean="0">
              <a:solidFill>
                <a:schemeClr val="accent1">
                  <a:lumMod val="75000"/>
                </a:schemeClr>
              </a:solidFill>
              <a:latin typeface="Verdana" pitchFamily="34" charset="0"/>
              <a:ea typeface="Verdana" pitchFamily="34" charset="0"/>
              <a:cs typeface="Verdana" pitchFamily="34" charset="0"/>
            </a:endParaRPr>
          </a:p>
          <a:p>
            <a:pPr fontAlgn="auto">
              <a:spcAft>
                <a:spcPts val="0"/>
              </a:spcAft>
              <a:defRPr/>
            </a:pPr>
            <a:endParaRPr lang="en-US" sz="2400" dirty="0">
              <a:solidFill>
                <a:schemeClr val="accent1">
                  <a:lumMod val="75000"/>
                </a:schemeClr>
              </a:solidFill>
              <a:latin typeface="Verdana" pitchFamily="34" charset="0"/>
              <a:ea typeface="Verdana" pitchFamily="34" charset="0"/>
              <a:cs typeface="Verdana" pitchFamily="34" charset="0"/>
            </a:endParaRPr>
          </a:p>
          <a:p>
            <a:pPr fontAlgn="auto">
              <a:spcAft>
                <a:spcPts val="0"/>
              </a:spcAft>
              <a:defRPr/>
            </a:pPr>
            <a:endParaRPr lang="en-US" sz="2400" dirty="0" smtClean="0">
              <a:solidFill>
                <a:schemeClr val="accent1">
                  <a:lumMod val="75000"/>
                </a:schemeClr>
              </a:solidFill>
              <a:latin typeface="Verdana" pitchFamily="34" charset="0"/>
              <a:ea typeface="Verdana" pitchFamily="34" charset="0"/>
              <a:cs typeface="Verdana" pitchFamily="34" charset="0"/>
            </a:endParaRPr>
          </a:p>
          <a:p>
            <a:pPr fontAlgn="auto">
              <a:spcAft>
                <a:spcPts val="0"/>
              </a:spcAft>
              <a:defRPr/>
            </a:pPr>
            <a:endParaRPr lang="en-US" sz="2400" dirty="0">
              <a:solidFill>
                <a:schemeClr val="accent1">
                  <a:lumMod val="75000"/>
                </a:schemeClr>
              </a:solidFill>
              <a:latin typeface="Verdana" pitchFamily="34" charset="0"/>
              <a:ea typeface="Verdana" pitchFamily="34" charset="0"/>
              <a:cs typeface="Verdana" pitchFamily="34" charset="0"/>
            </a:endParaRPr>
          </a:p>
          <a:p>
            <a:pPr fontAlgn="auto">
              <a:spcAft>
                <a:spcPts val="0"/>
              </a:spcAft>
              <a:defRPr/>
            </a:pPr>
            <a:endParaRPr lang="en-US" sz="2400" dirty="0" smtClean="0">
              <a:solidFill>
                <a:schemeClr val="accent1">
                  <a:lumMod val="75000"/>
                </a:schemeClr>
              </a:solidFill>
              <a:latin typeface="Verdana" pitchFamily="34" charset="0"/>
              <a:ea typeface="Verdana" pitchFamily="34" charset="0"/>
              <a:cs typeface="Verdana" pitchFamily="34" charset="0"/>
            </a:endParaRPr>
          </a:p>
          <a:p>
            <a:pPr fontAlgn="auto">
              <a:spcAft>
                <a:spcPts val="0"/>
              </a:spcAft>
              <a:defRPr/>
            </a:pPr>
            <a:endParaRPr lang="en-US" sz="2400" dirty="0">
              <a:solidFill>
                <a:schemeClr val="accent1">
                  <a:lumMod val="75000"/>
                </a:schemeClr>
              </a:solidFill>
              <a:latin typeface="Verdana" pitchFamily="34" charset="0"/>
              <a:ea typeface="Verdana" pitchFamily="34" charset="0"/>
              <a:cs typeface="Verdana" pitchFamily="34" charset="0"/>
            </a:endParaRPr>
          </a:p>
          <a:p>
            <a:pPr fontAlgn="auto">
              <a:spcAft>
                <a:spcPts val="0"/>
              </a:spcAft>
              <a:defRPr/>
            </a:pPr>
            <a:endParaRPr lang="en-US" sz="2400" dirty="0" smtClean="0">
              <a:solidFill>
                <a:schemeClr val="accent1">
                  <a:lumMod val="75000"/>
                </a:schemeClr>
              </a:solidFill>
              <a:latin typeface="Verdana" pitchFamily="34" charset="0"/>
              <a:ea typeface="Verdana" pitchFamily="34" charset="0"/>
              <a:cs typeface="Verdana" pitchFamily="34" charset="0"/>
            </a:endParaRPr>
          </a:p>
          <a:p>
            <a:pPr fontAlgn="auto">
              <a:spcAft>
                <a:spcPts val="0"/>
              </a:spcAft>
              <a:defRPr/>
            </a:pPr>
            <a:endParaRPr lang="en-US" sz="2400" dirty="0">
              <a:solidFill>
                <a:schemeClr val="accent1">
                  <a:lumMod val="75000"/>
                </a:schemeClr>
              </a:solidFill>
              <a:latin typeface="Verdana" pitchFamily="34" charset="0"/>
              <a:ea typeface="Verdana" pitchFamily="34" charset="0"/>
              <a:cs typeface="Verdana" pitchFamily="34" charset="0"/>
            </a:endParaRPr>
          </a:p>
          <a:p>
            <a:pPr fontAlgn="auto">
              <a:spcAft>
                <a:spcPts val="0"/>
              </a:spcAft>
              <a:defRPr/>
            </a:pPr>
            <a:endParaRPr lang="en-US" sz="2400" dirty="0" smtClean="0">
              <a:solidFill>
                <a:schemeClr val="accent1">
                  <a:lumMod val="75000"/>
                </a:schemeClr>
              </a:solidFill>
              <a:latin typeface="Verdana" pitchFamily="34" charset="0"/>
              <a:ea typeface="Verdana" pitchFamily="34" charset="0"/>
              <a:cs typeface="Verdana" pitchFamily="34" charset="0"/>
            </a:endParaRPr>
          </a:p>
          <a:p>
            <a:pPr fontAlgn="auto">
              <a:spcAft>
                <a:spcPts val="0"/>
              </a:spcAft>
              <a:defRPr/>
            </a:pPr>
            <a:r>
              <a:rPr lang="en-US" sz="2400" dirty="0" smtClean="0">
                <a:solidFill>
                  <a:schemeClr val="accent1">
                    <a:lumMod val="75000"/>
                  </a:schemeClr>
                </a:solidFill>
                <a:latin typeface="Verdana" pitchFamily="34" charset="0"/>
                <a:ea typeface="Verdana" pitchFamily="34" charset="0"/>
                <a:cs typeface="Verdana" pitchFamily="34" charset="0"/>
              </a:rPr>
              <a:t>Bob Decker, Ph.D., NCC, LMHC</a:t>
            </a:r>
          </a:p>
          <a:p>
            <a:pPr fontAlgn="auto">
              <a:spcAft>
                <a:spcPts val="0"/>
              </a:spcAft>
              <a:defRPr/>
            </a:pPr>
            <a:r>
              <a:rPr lang="en-US" sz="2400" dirty="0" smtClean="0">
                <a:solidFill>
                  <a:schemeClr val="accent1">
                    <a:lumMod val="75000"/>
                  </a:schemeClr>
                </a:solidFill>
                <a:latin typeface="Verdana" pitchFamily="34" charset="0"/>
                <a:ea typeface="Verdana" pitchFamily="34" charset="0"/>
                <a:cs typeface="Verdana" pitchFamily="34" charset="0"/>
              </a:rPr>
              <a:t>President/CEO</a:t>
            </a:r>
          </a:p>
          <a:p>
            <a:pPr fontAlgn="auto">
              <a:spcAft>
                <a:spcPts val="0"/>
              </a:spcAft>
              <a:defRPr/>
            </a:pPr>
            <a:r>
              <a:rPr lang="en-US" sz="2400" dirty="0" smtClean="0">
                <a:solidFill>
                  <a:schemeClr val="accent1">
                    <a:lumMod val="75000"/>
                  </a:schemeClr>
                </a:solidFill>
                <a:latin typeface="Verdana" pitchFamily="34" charset="0"/>
                <a:ea typeface="Verdana" pitchFamily="34" charset="0"/>
                <a:cs typeface="Verdana" pitchFamily="34" charset="0"/>
              </a:rPr>
              <a:t>Mental Health America of East Central Florida</a:t>
            </a:r>
          </a:p>
          <a:p>
            <a:pPr fontAlgn="auto">
              <a:spcAft>
                <a:spcPts val="0"/>
              </a:spcAft>
              <a:defRPr/>
            </a:pPr>
            <a:r>
              <a:rPr lang="en-US" sz="2400" dirty="0" smtClean="0">
                <a:solidFill>
                  <a:schemeClr val="accent1">
                    <a:lumMod val="75000"/>
                  </a:schemeClr>
                </a:solidFill>
                <a:latin typeface="Verdana" pitchFamily="34" charset="0"/>
                <a:ea typeface="Verdana" pitchFamily="34" charset="0"/>
                <a:cs typeface="Verdana" pitchFamily="34" charset="0"/>
              </a:rPr>
              <a:t>Daytona Beach, FL</a:t>
            </a:r>
            <a:endParaRPr lang="en-US" sz="2400" dirty="0">
              <a:solidFill>
                <a:schemeClr val="accent1">
                  <a:lumMod val="75000"/>
                </a:schemeClr>
              </a:solidFill>
              <a:latin typeface="Verdana" pitchFamily="34" charset="0"/>
              <a:ea typeface="Verdana" pitchFamily="34" charset="0"/>
              <a:cs typeface="Verdana" pitchFamily="34" charset="0"/>
            </a:endParaRPr>
          </a:p>
        </p:txBody>
      </p:sp>
      <p:pic>
        <p:nvPicPr>
          <p:cNvPr id="51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657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rPr>
              <a:t>Developing the Questionnaire</a:t>
            </a:r>
          </a:p>
        </p:txBody>
      </p:sp>
      <p:sp>
        <p:nvSpPr>
          <p:cNvPr id="23555" name="Content Placeholder 2"/>
          <p:cNvSpPr>
            <a:spLocks noGrp="1"/>
          </p:cNvSpPr>
          <p:nvPr>
            <p:ph idx="1"/>
          </p:nvPr>
        </p:nvSpPr>
        <p:spPr/>
        <p:txBody>
          <a:bodyPr/>
          <a:lstStyle/>
          <a:p>
            <a:pPr marL="0" indent="0">
              <a:buFont typeface="Arial" panose="020B0604020202020204" pitchFamily="34" charset="0"/>
              <a:buNone/>
            </a:pPr>
            <a:r>
              <a:rPr lang="en-US" altLang="en-US" smtClean="0"/>
              <a:t>Ten clarifying questions based on the 10 items:</a:t>
            </a:r>
          </a:p>
          <a:p>
            <a:pPr marL="0" indent="0">
              <a:buFont typeface="Arial" panose="020B0604020202020204" pitchFamily="34" charset="0"/>
              <a:buNone/>
            </a:pPr>
            <a:r>
              <a:rPr lang="en-US" altLang="en-US" smtClean="0"/>
              <a:t>EX:  Many of our clients live in Assisted Living Facilities that provide meals that may not be the most nutritious.  We asked:</a:t>
            </a:r>
          </a:p>
          <a:p>
            <a:pPr marL="0" indent="0">
              <a:buFont typeface="Arial" panose="020B0604020202020204" pitchFamily="34" charset="0"/>
              <a:buNone/>
            </a:pPr>
            <a:r>
              <a:rPr lang="en-US" altLang="en-US" smtClean="0"/>
              <a:t>“What did you have for your last meal?”</a:t>
            </a:r>
          </a:p>
          <a:p>
            <a:pPr marL="0" indent="0">
              <a:buFont typeface="Arial" panose="020B0604020202020204" pitchFamily="34" charset="0"/>
              <a:buNone/>
            </a:pPr>
            <a:r>
              <a:rPr lang="en-US" altLang="en-US" smtClean="0"/>
              <a:t>This opened the discussion to educate the client about nutrition.</a:t>
            </a: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fontAlgn="auto">
              <a:spcAft>
                <a:spcPts val="0"/>
              </a:spcAft>
              <a:defRPr/>
            </a:pPr>
            <a:r>
              <a:rPr lang="en-US" dirty="0" smtClean="0"/>
              <a:t>Clients identify goals for next month</a:t>
            </a:r>
          </a:p>
          <a:p>
            <a:pPr fontAlgn="auto">
              <a:spcAft>
                <a:spcPts val="0"/>
              </a:spcAft>
              <a:defRPr/>
            </a:pPr>
            <a:r>
              <a:rPr lang="en-US" dirty="0" smtClean="0"/>
              <a:t>Clients identify what they will need to help the succeed in achieving their goal</a:t>
            </a:r>
          </a:p>
          <a:p>
            <a:pPr fontAlgn="auto">
              <a:spcAft>
                <a:spcPts val="0"/>
              </a:spcAft>
              <a:defRPr/>
            </a:pPr>
            <a:r>
              <a:rPr lang="en-US" dirty="0" smtClean="0"/>
              <a:t>Clients sign the goals indicating their commitment to reaching their goals</a:t>
            </a:r>
          </a:p>
          <a:p>
            <a:pPr fontAlgn="auto">
              <a:spcAft>
                <a:spcPts val="0"/>
              </a:spcAft>
              <a:defRPr/>
            </a:pPr>
            <a:r>
              <a:rPr lang="en-US" dirty="0" smtClean="0"/>
              <a:t>Clients identify what they                                   will do to celebrate                                  reaching their goal</a:t>
            </a:r>
          </a:p>
          <a:p>
            <a:pPr marL="0" indent="0" fontAlgn="auto">
              <a:spcAft>
                <a:spcPts val="0"/>
              </a:spcAft>
              <a:buFont typeface="Arial" panose="020B0604020202020204" pitchFamily="34" charset="0"/>
              <a:buNone/>
              <a:defRPr/>
            </a:pPr>
            <a:endParaRPr lang="en-US" dirty="0"/>
          </a:p>
        </p:txBody>
      </p:sp>
      <p:sp>
        <p:nvSpPr>
          <p:cNvPr id="24579"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rPr>
              <a:t>Goal Setting</a:t>
            </a:r>
          </a:p>
        </p:txBody>
      </p:sp>
      <p:pic>
        <p:nvPicPr>
          <p:cNvPr id="24580" name="Picture 2" descr="C:\Users\bob\AppData\Local\Microsoft\Windows\Temporary Internet Files\Content.IE5\AOQ3039I\MP90042287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291013"/>
            <a:ext cx="3806825"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0" y="0"/>
            <a:ext cx="9144000" cy="1417638"/>
          </a:xfrm>
          <a:solidFill>
            <a:srgbClr val="FFC000"/>
          </a:solidFill>
        </p:spPr>
        <p:txBody>
          <a:bodyPr/>
          <a:lstStyle/>
          <a:p>
            <a:r>
              <a:rPr lang="en-US" altLang="en-US" smtClean="0"/>
              <a:t>Question 1: Social Connectiveness</a:t>
            </a:r>
          </a:p>
        </p:txBody>
      </p:sp>
      <p:sp>
        <p:nvSpPr>
          <p:cNvPr id="25603" name="Content Placeholder 2"/>
          <p:cNvSpPr>
            <a:spLocks noGrp="1"/>
          </p:cNvSpPr>
          <p:nvPr>
            <p:ph idx="1"/>
          </p:nvPr>
        </p:nvSpPr>
        <p:spPr/>
        <p:txBody>
          <a:bodyPr/>
          <a:lstStyle/>
          <a:p>
            <a:pPr marL="0" indent="0">
              <a:buFont typeface="Arial" panose="020B0604020202020204" pitchFamily="34" charset="0"/>
              <a:buNone/>
            </a:pPr>
            <a:r>
              <a:rPr lang="en-US" altLang="en-US" smtClean="0"/>
              <a:t>Social connectiveness has many benefits including increasing happiness, lowers the risk of certain health issues such as high blood pressure, and people with social and community ties were found to be three times less likely to die during a nine year study.</a:t>
            </a:r>
          </a:p>
          <a:p>
            <a:pPr marL="0" indent="0">
              <a:buFont typeface="Arial" panose="020B0604020202020204" pitchFamily="34" charset="0"/>
              <a:buNone/>
            </a:pPr>
            <a:r>
              <a:rPr lang="en-US" altLang="en-US" smtClean="0"/>
              <a:t>Question 1</a:t>
            </a:r>
            <a:endParaRPr lang="en-US" altLang="en-US" b="1" smtClean="0"/>
          </a:p>
          <a:p>
            <a:pPr marL="0" indent="0">
              <a:buFont typeface="Arial" panose="020B0604020202020204" pitchFamily="34" charset="0"/>
              <a:buNone/>
            </a:pPr>
            <a:r>
              <a:rPr lang="en-US" altLang="en-US" b="1" smtClean="0"/>
              <a:t>I socialized with others during the past month.</a:t>
            </a:r>
          </a:p>
          <a:p>
            <a:pPr marL="0" indent="0">
              <a:buFont typeface="Arial" panose="020B0604020202020204" pitchFamily="34" charset="0"/>
              <a:buNone/>
            </a:pPr>
            <a:endParaRPr lang="en-US" altLang="en-US" smtClean="0"/>
          </a:p>
        </p:txBody>
      </p:sp>
      <p:pic>
        <p:nvPicPr>
          <p:cNvPr id="256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0" y="0"/>
            <a:ext cx="9144000" cy="1417638"/>
          </a:xfrm>
          <a:solidFill>
            <a:srgbClr val="FFC000"/>
          </a:solidFill>
        </p:spPr>
        <p:txBody>
          <a:bodyPr/>
          <a:lstStyle/>
          <a:p>
            <a:r>
              <a:rPr lang="en-US" altLang="en-US" smtClean="0"/>
              <a:t>Question 1: Social Connectiveness</a:t>
            </a:r>
          </a:p>
        </p:txBody>
      </p:sp>
      <p:sp>
        <p:nvSpPr>
          <p:cNvPr id="3" name="Content Placeholder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en-US" dirty="0" smtClean="0"/>
              <a:t>Outcome</a:t>
            </a:r>
          </a:p>
          <a:p>
            <a:pPr marL="0" indent="0" fontAlgn="auto">
              <a:spcAft>
                <a:spcPts val="0"/>
              </a:spcAft>
              <a:buFont typeface="Arial" panose="020B0604020202020204" pitchFamily="34" charset="0"/>
              <a:buNone/>
              <a:defRPr/>
            </a:pPr>
            <a:endParaRPr lang="en-US" dirty="0" smtClean="0"/>
          </a:p>
          <a:p>
            <a:pPr marL="0" indent="0" fontAlgn="auto">
              <a:spcAft>
                <a:spcPts val="0"/>
              </a:spcAft>
              <a:buFont typeface="Arial" panose="020B0604020202020204" pitchFamily="34" charset="0"/>
              <a:buNone/>
              <a:defRPr/>
            </a:pPr>
            <a:r>
              <a:rPr lang="en-US" dirty="0" smtClean="0"/>
              <a:t>The </a:t>
            </a:r>
            <a:r>
              <a:rPr lang="en-US" dirty="0"/>
              <a:t>Drop-In Center clients reported that </a:t>
            </a:r>
            <a:r>
              <a:rPr lang="en-US" dirty="0" smtClean="0"/>
              <a:t>52.2</a:t>
            </a:r>
            <a:r>
              <a:rPr lang="en-US" dirty="0"/>
              <a:t>% were socially connected at baseline measurement and </a:t>
            </a:r>
            <a:r>
              <a:rPr lang="en-US" dirty="0" smtClean="0"/>
              <a:t>63</a:t>
            </a:r>
            <a:r>
              <a:rPr lang="en-US" dirty="0"/>
              <a:t>% were socially connected on cumulative for the year indicating a positive change of 10.8% for the reporting period.</a:t>
            </a:r>
          </a:p>
          <a:p>
            <a:pPr fontAlgn="auto">
              <a:spcAft>
                <a:spcPts val="0"/>
              </a:spcAft>
              <a:defRPr/>
            </a:pPr>
            <a:endParaRPr lang="en-US" dirty="0"/>
          </a:p>
        </p:txBody>
      </p:sp>
      <p:pic>
        <p:nvPicPr>
          <p:cNvPr id="2662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0"/>
            <a:ext cx="9144000" cy="1417638"/>
          </a:xfrm>
          <a:solidFill>
            <a:srgbClr val="FFC000"/>
          </a:solidFill>
        </p:spPr>
        <p:txBody>
          <a:bodyPr/>
          <a:lstStyle/>
          <a:p>
            <a:r>
              <a:rPr lang="en-US" altLang="en-US" smtClean="0"/>
              <a:t>Question 1: Social Connectiveness</a:t>
            </a:r>
          </a:p>
        </p:txBody>
      </p:sp>
      <p:sp>
        <p:nvSpPr>
          <p:cNvPr id="3" name="Content Placeholder 2"/>
          <p:cNvSpPr>
            <a:spLocks noGrp="1"/>
          </p:cNvSpPr>
          <p:nvPr>
            <p:ph idx="1"/>
          </p:nvPr>
        </p:nvSpPr>
        <p:spPr/>
        <p:txBody>
          <a:bodyPr rtlCol="0">
            <a:normAutofit fontScale="92500" lnSpcReduction="10000"/>
          </a:bodyPr>
          <a:lstStyle/>
          <a:p>
            <a:pPr marL="0" indent="0" fontAlgn="auto">
              <a:spcAft>
                <a:spcPts val="0"/>
              </a:spcAft>
              <a:buFont typeface="Arial" panose="020B0604020202020204" pitchFamily="34" charset="0"/>
              <a:buNone/>
              <a:defRPr/>
            </a:pPr>
            <a:r>
              <a:rPr lang="en-US" dirty="0"/>
              <a:t>I</a:t>
            </a:r>
            <a:r>
              <a:rPr lang="en-US" dirty="0" smtClean="0"/>
              <a:t>n </a:t>
            </a:r>
            <a:r>
              <a:rPr lang="en-US" dirty="0"/>
              <a:t>response to the question, “What new activity did you participate in during the past month?” some common themes reported were:</a:t>
            </a:r>
          </a:p>
          <a:p>
            <a:pPr fontAlgn="auto">
              <a:spcAft>
                <a:spcPts val="0"/>
              </a:spcAft>
              <a:defRPr/>
            </a:pPr>
            <a:r>
              <a:rPr lang="en-US" dirty="0"/>
              <a:t>Going to church or other social outings</a:t>
            </a:r>
          </a:p>
          <a:p>
            <a:pPr fontAlgn="auto">
              <a:spcAft>
                <a:spcPts val="0"/>
              </a:spcAft>
              <a:defRPr/>
            </a:pPr>
            <a:r>
              <a:rPr lang="en-US" dirty="0"/>
              <a:t>Going out to eat at a restaurant</a:t>
            </a:r>
          </a:p>
          <a:p>
            <a:pPr fontAlgn="auto">
              <a:spcAft>
                <a:spcPts val="0"/>
              </a:spcAft>
              <a:defRPr/>
            </a:pPr>
            <a:r>
              <a:rPr lang="en-US" dirty="0"/>
              <a:t>Playing games</a:t>
            </a:r>
          </a:p>
          <a:p>
            <a:pPr fontAlgn="auto">
              <a:spcAft>
                <a:spcPts val="0"/>
              </a:spcAft>
              <a:defRPr/>
            </a:pPr>
            <a:r>
              <a:rPr lang="en-US" dirty="0"/>
              <a:t>Going places to exercise</a:t>
            </a:r>
          </a:p>
          <a:p>
            <a:pPr fontAlgn="auto">
              <a:spcAft>
                <a:spcPts val="0"/>
              </a:spcAft>
              <a:defRPr/>
            </a:pPr>
            <a:r>
              <a:rPr lang="en-US" dirty="0"/>
              <a:t>Shopping</a:t>
            </a:r>
          </a:p>
          <a:p>
            <a:pPr fontAlgn="auto">
              <a:spcAft>
                <a:spcPts val="0"/>
              </a:spcAft>
              <a:defRPr/>
            </a:pPr>
            <a:r>
              <a:rPr lang="en-US" dirty="0"/>
              <a:t>Talking more with family and friends</a:t>
            </a:r>
          </a:p>
          <a:p>
            <a:pPr fontAlgn="auto">
              <a:spcAft>
                <a:spcPts val="0"/>
              </a:spcAft>
              <a:defRPr/>
            </a:pPr>
            <a:endParaRPr lang="en-US" dirty="0"/>
          </a:p>
        </p:txBody>
      </p:sp>
      <p:pic>
        <p:nvPicPr>
          <p:cNvPr id="2765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0" y="0"/>
            <a:ext cx="9144000" cy="1417638"/>
          </a:xfrm>
          <a:solidFill>
            <a:srgbClr val="FFC000"/>
          </a:solidFill>
        </p:spPr>
        <p:txBody>
          <a:bodyPr/>
          <a:lstStyle/>
          <a:p>
            <a:r>
              <a:rPr lang="en-US" altLang="en-US" smtClean="0"/>
              <a:t>Question 2: Staying Positive</a:t>
            </a:r>
          </a:p>
        </p:txBody>
      </p:sp>
      <p:sp>
        <p:nvSpPr>
          <p:cNvPr id="3" name="Content Placeholder 2"/>
          <p:cNvSpPr>
            <a:spLocks noGrp="1"/>
          </p:cNvSpPr>
          <p:nvPr>
            <p:ph idx="1"/>
          </p:nvPr>
        </p:nvSpPr>
        <p:spPr/>
        <p:txBody>
          <a:bodyPr rtlCol="0">
            <a:normAutofit fontScale="77500" lnSpcReduction="20000"/>
          </a:bodyPr>
          <a:lstStyle/>
          <a:p>
            <a:pPr marL="0" indent="0" fontAlgn="auto">
              <a:spcAft>
                <a:spcPts val="0"/>
              </a:spcAft>
              <a:buFont typeface="Arial" panose="020B0604020202020204" pitchFamily="34" charset="0"/>
              <a:buNone/>
              <a:defRPr/>
            </a:pPr>
            <a:r>
              <a:rPr lang="en-US" dirty="0"/>
              <a:t>Research has found the benefits of staying positive include:</a:t>
            </a:r>
          </a:p>
          <a:p>
            <a:pPr fontAlgn="auto">
              <a:spcAft>
                <a:spcPts val="0"/>
              </a:spcAft>
              <a:defRPr/>
            </a:pPr>
            <a:r>
              <a:rPr lang="en-US" dirty="0"/>
              <a:t>People who were pessimistic had a nearly 20 percent higher risk of dying over a 30-year period than those who were optimistic </a:t>
            </a:r>
          </a:p>
          <a:p>
            <a:pPr fontAlgn="auto">
              <a:spcAft>
                <a:spcPts val="0"/>
              </a:spcAft>
              <a:defRPr/>
            </a:pPr>
            <a:r>
              <a:rPr lang="en-US" dirty="0"/>
              <a:t>People who kept track of their gratitude once a week were more upbeat and had fewer physical complaints than others </a:t>
            </a:r>
          </a:p>
          <a:p>
            <a:pPr fontAlgn="auto">
              <a:spcAft>
                <a:spcPts val="0"/>
              </a:spcAft>
              <a:defRPr/>
            </a:pPr>
            <a:r>
              <a:rPr lang="en-US" dirty="0"/>
              <a:t>People who obsessively repeated negative thoughts and behaviors were able to change their unhealthy patterns—and their brain activity actually changed </a:t>
            </a:r>
            <a:r>
              <a:rPr lang="en-US" dirty="0" smtClean="0"/>
              <a:t>too.</a:t>
            </a:r>
          </a:p>
          <a:p>
            <a:pPr marL="0" indent="0" fontAlgn="auto">
              <a:spcAft>
                <a:spcPts val="0"/>
              </a:spcAft>
              <a:buFont typeface="Arial" panose="020B0604020202020204" pitchFamily="34" charset="0"/>
              <a:buNone/>
              <a:defRPr/>
            </a:pPr>
            <a:r>
              <a:rPr lang="en-US" b="1" dirty="0" smtClean="0"/>
              <a:t>Question 2</a:t>
            </a:r>
            <a:endParaRPr lang="en-US" b="1" dirty="0"/>
          </a:p>
          <a:p>
            <a:pPr marL="0" indent="0" fontAlgn="auto">
              <a:spcAft>
                <a:spcPts val="0"/>
              </a:spcAft>
              <a:buFont typeface="Arial" panose="020B0604020202020204" pitchFamily="34" charset="0"/>
              <a:buNone/>
              <a:defRPr/>
            </a:pPr>
            <a:r>
              <a:rPr lang="en-US" b="1" dirty="0" smtClean="0"/>
              <a:t>I </a:t>
            </a:r>
            <a:r>
              <a:rPr lang="en-US" b="1" dirty="0"/>
              <a:t>maintained a positive attitude during the past month.</a:t>
            </a:r>
            <a:endParaRPr lang="en-US" dirty="0"/>
          </a:p>
          <a:p>
            <a:pPr fontAlgn="auto">
              <a:spcAft>
                <a:spcPts val="0"/>
              </a:spcAft>
              <a:defRPr/>
            </a:pPr>
            <a:endParaRPr lang="en-US" dirty="0"/>
          </a:p>
        </p:txBody>
      </p:sp>
      <p:pic>
        <p:nvPicPr>
          <p:cNvPr id="286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0" y="0"/>
            <a:ext cx="9144000" cy="1417638"/>
          </a:xfrm>
          <a:solidFill>
            <a:srgbClr val="FFC000"/>
          </a:solidFill>
        </p:spPr>
        <p:txBody>
          <a:bodyPr/>
          <a:lstStyle/>
          <a:p>
            <a:r>
              <a:rPr lang="en-US" altLang="en-US" smtClean="0"/>
              <a:t>Question 2: Staying Positive</a:t>
            </a:r>
          </a:p>
        </p:txBody>
      </p:sp>
      <p:sp>
        <p:nvSpPr>
          <p:cNvPr id="29699" name="Content Placeholder 2"/>
          <p:cNvSpPr>
            <a:spLocks noGrp="1"/>
          </p:cNvSpPr>
          <p:nvPr>
            <p:ph idx="1"/>
          </p:nvPr>
        </p:nvSpPr>
        <p:spPr/>
        <p:txBody>
          <a:bodyPr/>
          <a:lstStyle/>
          <a:p>
            <a:r>
              <a:rPr lang="en-US" altLang="en-US" smtClean="0"/>
              <a:t>The Drop-In Center clients reported 50% stayed positive at baseline and 60% on stayed positive on cumulative for the year indicating a positive change of 10% for the reporting period.</a:t>
            </a:r>
          </a:p>
          <a:p>
            <a:endParaRPr lang="en-US" altLang="en-US" smtClean="0"/>
          </a:p>
        </p:txBody>
      </p:sp>
      <p:pic>
        <p:nvPicPr>
          <p:cNvPr id="2970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0" y="0"/>
            <a:ext cx="9144000" cy="1417638"/>
          </a:xfrm>
          <a:solidFill>
            <a:srgbClr val="FFC000"/>
          </a:solidFill>
        </p:spPr>
        <p:txBody>
          <a:bodyPr/>
          <a:lstStyle/>
          <a:p>
            <a:r>
              <a:rPr lang="en-US" altLang="en-US" smtClean="0"/>
              <a:t>Question 3: Physical Exercise</a:t>
            </a:r>
          </a:p>
        </p:txBody>
      </p:sp>
      <p:sp>
        <p:nvSpPr>
          <p:cNvPr id="3" name="Content Placeholder 2"/>
          <p:cNvSpPr>
            <a:spLocks noGrp="1"/>
          </p:cNvSpPr>
          <p:nvPr>
            <p:ph idx="1"/>
          </p:nvPr>
        </p:nvSpPr>
        <p:spPr/>
        <p:txBody>
          <a:bodyPr rtlCol="0">
            <a:normAutofit fontScale="92500" lnSpcReduction="10000"/>
          </a:bodyPr>
          <a:lstStyle/>
          <a:p>
            <a:pPr marL="0" indent="0" fontAlgn="auto">
              <a:spcAft>
                <a:spcPts val="0"/>
              </a:spcAft>
              <a:buFont typeface="Arial" panose="020B0604020202020204" pitchFamily="34" charset="0"/>
              <a:buNone/>
              <a:defRPr/>
            </a:pPr>
            <a:r>
              <a:rPr lang="en-US" dirty="0"/>
              <a:t>There are many benefits to exercise including preventing heart disease, high blood pressure and other medical conditions.  Exercise helps your mood too by decreasing depression, reducing anxiety and increasing the overall sense of well-being.  Other benefits include relieving pent-up muscle tension and increasing blood flow to the brain.  </a:t>
            </a:r>
            <a:endParaRPr lang="en-US" dirty="0" smtClean="0"/>
          </a:p>
          <a:p>
            <a:pPr marL="0" indent="0" fontAlgn="auto">
              <a:spcAft>
                <a:spcPts val="0"/>
              </a:spcAft>
              <a:buFont typeface="Arial" panose="020B0604020202020204" pitchFamily="34" charset="0"/>
              <a:buNone/>
              <a:defRPr/>
            </a:pPr>
            <a:r>
              <a:rPr lang="en-US" b="1" dirty="0"/>
              <a:t>During the past month I did some type of physical exercise.</a:t>
            </a:r>
            <a:endParaRPr lang="en-US" dirty="0"/>
          </a:p>
          <a:p>
            <a:pPr marL="0" indent="0" fontAlgn="auto">
              <a:spcAft>
                <a:spcPts val="0"/>
              </a:spcAft>
              <a:buFont typeface="Arial" panose="020B0604020202020204" pitchFamily="34" charset="0"/>
              <a:buNone/>
              <a:defRPr/>
            </a:pPr>
            <a:endParaRPr lang="en-US" dirty="0"/>
          </a:p>
          <a:p>
            <a:pPr marL="0" indent="0" fontAlgn="auto">
              <a:spcAft>
                <a:spcPts val="0"/>
              </a:spcAft>
              <a:buFont typeface="Arial" panose="020B0604020202020204" pitchFamily="34" charset="0"/>
              <a:buNone/>
              <a:defRPr/>
            </a:pPr>
            <a:endParaRPr lang="en-US" dirty="0"/>
          </a:p>
        </p:txBody>
      </p:sp>
      <p:pic>
        <p:nvPicPr>
          <p:cNvPr id="307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0"/>
            <a:ext cx="9144000" cy="1417638"/>
          </a:xfrm>
          <a:solidFill>
            <a:srgbClr val="FFC000"/>
          </a:solidFill>
        </p:spPr>
        <p:txBody>
          <a:bodyPr/>
          <a:lstStyle/>
          <a:p>
            <a:r>
              <a:rPr lang="en-US" altLang="en-US" smtClean="0"/>
              <a:t>Question 3: Physical Exercise</a:t>
            </a:r>
          </a:p>
        </p:txBody>
      </p:sp>
      <p:sp>
        <p:nvSpPr>
          <p:cNvPr id="31747" name="Content Placeholder 2"/>
          <p:cNvSpPr>
            <a:spLocks noGrp="1"/>
          </p:cNvSpPr>
          <p:nvPr>
            <p:ph idx="1"/>
          </p:nvPr>
        </p:nvSpPr>
        <p:spPr/>
        <p:txBody>
          <a:bodyPr/>
          <a:lstStyle/>
          <a:p>
            <a:r>
              <a:rPr lang="en-US" altLang="en-US" smtClean="0"/>
              <a:t>The Drop-In Center clients reported 39% did some type of exercise at baseline and 58% did some type of exercise on cumulative for the year indicating a positive change of 19% for the reporting period.</a:t>
            </a:r>
          </a:p>
          <a:p>
            <a:endParaRPr lang="en-US" altLang="en-US" smtClean="0"/>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0" y="0"/>
            <a:ext cx="9144000" cy="1417638"/>
          </a:xfrm>
          <a:solidFill>
            <a:srgbClr val="FFC000"/>
          </a:solidFill>
        </p:spPr>
        <p:txBody>
          <a:bodyPr/>
          <a:lstStyle/>
          <a:p>
            <a:r>
              <a:rPr lang="en-US" altLang="en-US" smtClean="0"/>
              <a:t>Question 3: Physical Exercise</a:t>
            </a:r>
          </a:p>
        </p:txBody>
      </p:sp>
      <p:sp>
        <p:nvSpPr>
          <p:cNvPr id="3" name="Content Placeholder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en-US" dirty="0"/>
              <a:t>In response to the question, “What is your favorite type of exercise?” the following activities were commonly reported:</a:t>
            </a:r>
          </a:p>
          <a:p>
            <a:pPr fontAlgn="auto">
              <a:spcAft>
                <a:spcPts val="0"/>
              </a:spcAft>
              <a:defRPr/>
            </a:pPr>
            <a:r>
              <a:rPr lang="en-US" dirty="0"/>
              <a:t>Walking, jogging, walking the dog</a:t>
            </a:r>
          </a:p>
          <a:p>
            <a:pPr fontAlgn="auto">
              <a:spcAft>
                <a:spcPts val="0"/>
              </a:spcAft>
              <a:defRPr/>
            </a:pPr>
            <a:r>
              <a:rPr lang="en-US" dirty="0"/>
              <a:t>Bike riding</a:t>
            </a:r>
          </a:p>
          <a:p>
            <a:pPr fontAlgn="auto">
              <a:spcAft>
                <a:spcPts val="0"/>
              </a:spcAft>
              <a:defRPr/>
            </a:pPr>
            <a:r>
              <a:rPr lang="en-US" dirty="0"/>
              <a:t>Push-ups, sit-ups, lifting weights and other </a:t>
            </a:r>
            <a:r>
              <a:rPr lang="en-US" dirty="0" smtClean="0"/>
              <a:t>exercising </a:t>
            </a:r>
            <a:r>
              <a:rPr lang="en-US" dirty="0"/>
              <a:t>activities</a:t>
            </a:r>
          </a:p>
          <a:p>
            <a:pPr fontAlgn="auto">
              <a:spcAft>
                <a:spcPts val="0"/>
              </a:spcAft>
              <a:defRPr/>
            </a:pPr>
            <a:r>
              <a:rPr lang="en-US" dirty="0"/>
              <a:t>Games   </a:t>
            </a:r>
          </a:p>
          <a:p>
            <a:pPr fontAlgn="auto">
              <a:spcAft>
                <a:spcPts val="0"/>
              </a:spcAft>
              <a:defRPr/>
            </a:pPr>
            <a:endParaRPr lang="en-US" dirty="0"/>
          </a:p>
        </p:txBody>
      </p:sp>
      <p:pic>
        <p:nvPicPr>
          <p:cNvPr id="327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88"/>
            <a:ext cx="7239000" cy="694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0"/>
            <a:ext cx="9144000" cy="1417638"/>
          </a:xfrm>
          <a:solidFill>
            <a:srgbClr val="FFC000"/>
          </a:solidFill>
        </p:spPr>
        <p:txBody>
          <a:bodyPr/>
          <a:lstStyle/>
          <a:p>
            <a:r>
              <a:rPr lang="en-US" altLang="en-US" smtClean="0"/>
              <a:t>Question 4: Helping Others</a:t>
            </a:r>
          </a:p>
        </p:txBody>
      </p:sp>
      <p:sp>
        <p:nvSpPr>
          <p:cNvPr id="3" name="Content Placeholder 2"/>
          <p:cNvSpPr>
            <a:spLocks noGrp="1"/>
          </p:cNvSpPr>
          <p:nvPr>
            <p:ph idx="1"/>
          </p:nvPr>
        </p:nvSpPr>
        <p:spPr/>
        <p:txBody>
          <a:bodyPr rtlCol="0">
            <a:normAutofit/>
          </a:bodyPr>
          <a:lstStyle/>
          <a:p>
            <a:pPr fontAlgn="auto">
              <a:spcAft>
                <a:spcPts val="0"/>
              </a:spcAft>
              <a:defRPr/>
            </a:pPr>
            <a:r>
              <a:rPr lang="en-US" dirty="0"/>
              <a:t>Doing good things for other </a:t>
            </a:r>
            <a:r>
              <a:rPr lang="en-US" dirty="0" smtClean="0"/>
              <a:t>people </a:t>
            </a:r>
            <a:r>
              <a:rPr lang="en-US" dirty="0"/>
              <a:t>can help to remind us of how lucky we are, make us feel connected to others, help us to feel needed and effective and take our mind off our worries for a while.  Helping others can also add a sense of purpose and meaning to our life.</a:t>
            </a:r>
          </a:p>
          <a:p>
            <a:pPr marL="0" indent="0" fontAlgn="auto">
              <a:spcAft>
                <a:spcPts val="0"/>
              </a:spcAft>
              <a:buFont typeface="Arial" panose="020B0604020202020204" pitchFamily="34" charset="0"/>
              <a:buNone/>
              <a:defRPr/>
            </a:pPr>
            <a:r>
              <a:rPr lang="en-US" b="1" dirty="0"/>
              <a:t>I helped others during the past month.</a:t>
            </a:r>
            <a:endParaRPr lang="en-US" dirty="0"/>
          </a:p>
          <a:p>
            <a:pPr fontAlgn="auto">
              <a:spcAft>
                <a:spcPts val="0"/>
              </a:spcAft>
              <a:defRPr/>
            </a:pPr>
            <a:endParaRPr lang="en-US" dirty="0"/>
          </a:p>
        </p:txBody>
      </p:sp>
      <p:pic>
        <p:nvPicPr>
          <p:cNvPr id="337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0"/>
            <a:ext cx="9144000" cy="1417638"/>
          </a:xfrm>
          <a:solidFill>
            <a:srgbClr val="FFC000"/>
          </a:solidFill>
        </p:spPr>
        <p:txBody>
          <a:bodyPr/>
          <a:lstStyle/>
          <a:p>
            <a:r>
              <a:rPr lang="en-US" altLang="en-US" smtClean="0"/>
              <a:t>Question 4: Helping Others</a:t>
            </a:r>
          </a:p>
        </p:txBody>
      </p:sp>
      <p:sp>
        <p:nvSpPr>
          <p:cNvPr id="34819" name="Content Placeholder 2"/>
          <p:cNvSpPr>
            <a:spLocks noGrp="1"/>
          </p:cNvSpPr>
          <p:nvPr>
            <p:ph idx="1"/>
          </p:nvPr>
        </p:nvSpPr>
        <p:spPr/>
        <p:txBody>
          <a:bodyPr/>
          <a:lstStyle/>
          <a:p>
            <a:r>
              <a:rPr lang="en-US" altLang="en-US" smtClean="0"/>
              <a:t>The Drop-In Center clients reported 41.4% helped others at baseline measurement and 58% helped others on cumulative for the year indicating a positive change of 16.6% for the reporting period.</a:t>
            </a:r>
          </a:p>
          <a:p>
            <a:endParaRPr lang="en-US" altLang="en-US" smtClean="0"/>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0"/>
            <a:ext cx="9144000" cy="1417638"/>
          </a:xfrm>
          <a:solidFill>
            <a:srgbClr val="FFC000"/>
          </a:solidFill>
        </p:spPr>
        <p:txBody>
          <a:bodyPr/>
          <a:lstStyle/>
          <a:p>
            <a:r>
              <a:rPr lang="en-US" altLang="en-US" smtClean="0"/>
              <a:t>Question 4: Helping Others</a:t>
            </a:r>
          </a:p>
        </p:txBody>
      </p:sp>
      <p:sp>
        <p:nvSpPr>
          <p:cNvPr id="3" name="Content Placeholder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en-US" dirty="0"/>
              <a:t>In response to the question, “What did you do to help someone during the past month? the following activities were commonly reported:</a:t>
            </a:r>
          </a:p>
          <a:p>
            <a:pPr fontAlgn="auto">
              <a:spcAft>
                <a:spcPts val="0"/>
              </a:spcAft>
              <a:defRPr/>
            </a:pPr>
            <a:r>
              <a:rPr lang="en-US" dirty="0"/>
              <a:t>Helping around the house, cleaning</a:t>
            </a:r>
          </a:p>
          <a:p>
            <a:pPr fontAlgn="auto">
              <a:spcAft>
                <a:spcPts val="0"/>
              </a:spcAft>
              <a:defRPr/>
            </a:pPr>
            <a:r>
              <a:rPr lang="en-US" dirty="0"/>
              <a:t>Attending support groups</a:t>
            </a:r>
          </a:p>
          <a:p>
            <a:pPr fontAlgn="auto">
              <a:spcAft>
                <a:spcPts val="0"/>
              </a:spcAft>
              <a:defRPr/>
            </a:pPr>
            <a:r>
              <a:rPr lang="en-US" dirty="0"/>
              <a:t>Volunteering </a:t>
            </a:r>
          </a:p>
          <a:p>
            <a:pPr fontAlgn="auto">
              <a:spcAft>
                <a:spcPts val="0"/>
              </a:spcAft>
              <a:defRPr/>
            </a:pPr>
            <a:r>
              <a:rPr lang="en-US" dirty="0"/>
              <a:t>Listening</a:t>
            </a:r>
          </a:p>
          <a:p>
            <a:pPr fontAlgn="auto">
              <a:spcAft>
                <a:spcPts val="0"/>
              </a:spcAft>
              <a:defRPr/>
            </a:pPr>
            <a:endParaRPr lang="en-US" dirty="0"/>
          </a:p>
        </p:txBody>
      </p:sp>
      <p:pic>
        <p:nvPicPr>
          <p:cNvPr id="358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0"/>
            <a:ext cx="9144000" cy="1417638"/>
          </a:xfrm>
          <a:solidFill>
            <a:srgbClr val="FFC000"/>
          </a:solidFill>
        </p:spPr>
        <p:txBody>
          <a:bodyPr/>
          <a:lstStyle/>
          <a:p>
            <a:r>
              <a:rPr lang="en-US" altLang="en-US" smtClean="0"/>
              <a:t>Question 5: Getting Enough Sleep</a:t>
            </a:r>
          </a:p>
        </p:txBody>
      </p:sp>
      <p:sp>
        <p:nvSpPr>
          <p:cNvPr id="3" name="Content Placeholder 2"/>
          <p:cNvSpPr>
            <a:spLocks noGrp="1"/>
          </p:cNvSpPr>
          <p:nvPr>
            <p:ph idx="1"/>
          </p:nvPr>
        </p:nvSpPr>
        <p:spPr/>
        <p:txBody>
          <a:bodyPr rtlCol="0">
            <a:normAutofit lnSpcReduction="10000"/>
          </a:bodyPr>
          <a:lstStyle/>
          <a:p>
            <a:pPr fontAlgn="auto">
              <a:spcAft>
                <a:spcPts val="0"/>
              </a:spcAft>
              <a:defRPr/>
            </a:pPr>
            <a:r>
              <a:rPr lang="en-US" dirty="0"/>
              <a:t>Getting enough sleep helps to combats some of the fallout of stress, and poor sleep has been linked to significant problems, including: greater risk of depression and anxiety, increased risk of heart disease and cancer, impaired memory, reduced immune system functioning, weight gain and a greater likelihood of accidents.</a:t>
            </a:r>
          </a:p>
          <a:p>
            <a:pPr marL="0" indent="0" fontAlgn="auto">
              <a:spcAft>
                <a:spcPts val="0"/>
              </a:spcAft>
              <a:buFont typeface="Arial" panose="020B0604020202020204" pitchFamily="34" charset="0"/>
              <a:buNone/>
              <a:defRPr/>
            </a:pPr>
            <a:r>
              <a:rPr lang="en-US" b="1" dirty="0"/>
              <a:t>I got enough sleep during the past month.</a:t>
            </a:r>
            <a:endParaRPr lang="en-US" dirty="0"/>
          </a:p>
          <a:p>
            <a:pPr marL="0" indent="0" fontAlgn="auto">
              <a:spcAft>
                <a:spcPts val="0"/>
              </a:spcAft>
              <a:buFont typeface="Arial" panose="020B0604020202020204" pitchFamily="34" charset="0"/>
              <a:buNone/>
              <a:defRPr/>
            </a:pPr>
            <a:endParaRPr lang="en-US" dirty="0"/>
          </a:p>
        </p:txBody>
      </p:sp>
      <p:pic>
        <p:nvPicPr>
          <p:cNvPr id="3686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0"/>
            <a:ext cx="9144000" cy="1417638"/>
          </a:xfrm>
          <a:solidFill>
            <a:srgbClr val="FFC000"/>
          </a:solidFill>
        </p:spPr>
        <p:txBody>
          <a:bodyPr/>
          <a:lstStyle/>
          <a:p>
            <a:r>
              <a:rPr lang="en-US" altLang="en-US" smtClean="0"/>
              <a:t>Question 5: Getting Enough Sleep</a:t>
            </a:r>
          </a:p>
        </p:txBody>
      </p:sp>
      <p:sp>
        <p:nvSpPr>
          <p:cNvPr id="37891" name="Content Placeholder 2"/>
          <p:cNvSpPr>
            <a:spLocks noGrp="1"/>
          </p:cNvSpPr>
          <p:nvPr>
            <p:ph idx="1"/>
          </p:nvPr>
        </p:nvSpPr>
        <p:spPr/>
        <p:txBody>
          <a:bodyPr/>
          <a:lstStyle/>
          <a:p>
            <a:r>
              <a:rPr lang="en-US" altLang="en-US" smtClean="0"/>
              <a:t>The Drop-In Center clients reported 49.6% did not have difficulty sleeping at baseline and 64% did not have trouble sleeping on cumulative for the year indicating a positive change of 14.4% for the reporting period.</a:t>
            </a:r>
          </a:p>
          <a:p>
            <a:endParaRPr lang="en-US" altLang="en-US" smtClean="0"/>
          </a:p>
        </p:txBody>
      </p:sp>
      <p:pic>
        <p:nvPicPr>
          <p:cNvPr id="378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0"/>
            <a:ext cx="9144000" cy="1417638"/>
          </a:xfrm>
          <a:solidFill>
            <a:srgbClr val="FFC000"/>
          </a:solidFill>
        </p:spPr>
        <p:txBody>
          <a:bodyPr/>
          <a:lstStyle/>
          <a:p>
            <a:r>
              <a:rPr lang="en-US" altLang="en-US" smtClean="0"/>
              <a:t>Question 5: Getting Enough Sleep</a:t>
            </a:r>
          </a:p>
        </p:txBody>
      </p:sp>
      <p:sp>
        <p:nvSpPr>
          <p:cNvPr id="3" name="Content Placeholder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en-US" dirty="0"/>
              <a:t>In response to the question, “What do you do when you cannot get to sleep easily? the following were commonly reported:</a:t>
            </a:r>
          </a:p>
          <a:p>
            <a:pPr fontAlgn="auto">
              <a:spcAft>
                <a:spcPts val="0"/>
              </a:spcAft>
              <a:defRPr/>
            </a:pPr>
            <a:r>
              <a:rPr lang="en-US" dirty="0"/>
              <a:t>Listen to music</a:t>
            </a:r>
          </a:p>
          <a:p>
            <a:pPr fontAlgn="auto">
              <a:spcAft>
                <a:spcPts val="0"/>
              </a:spcAft>
              <a:defRPr/>
            </a:pPr>
            <a:r>
              <a:rPr lang="en-US" dirty="0"/>
              <a:t>Watch television</a:t>
            </a:r>
          </a:p>
          <a:p>
            <a:pPr fontAlgn="auto">
              <a:spcAft>
                <a:spcPts val="0"/>
              </a:spcAft>
              <a:defRPr/>
            </a:pPr>
            <a:r>
              <a:rPr lang="en-US" dirty="0"/>
              <a:t>Meditate</a:t>
            </a:r>
          </a:p>
          <a:p>
            <a:pPr fontAlgn="auto">
              <a:spcAft>
                <a:spcPts val="0"/>
              </a:spcAft>
              <a:defRPr/>
            </a:pPr>
            <a:r>
              <a:rPr lang="en-US" dirty="0"/>
              <a:t>Drink a hot cup of tea</a:t>
            </a:r>
          </a:p>
          <a:p>
            <a:pPr fontAlgn="auto">
              <a:spcAft>
                <a:spcPts val="0"/>
              </a:spcAft>
              <a:defRPr/>
            </a:pPr>
            <a:r>
              <a:rPr lang="en-US" dirty="0"/>
              <a:t>Read</a:t>
            </a:r>
          </a:p>
          <a:p>
            <a:pPr fontAlgn="auto">
              <a:spcAft>
                <a:spcPts val="0"/>
              </a:spcAft>
              <a:defRPr/>
            </a:pPr>
            <a:endParaRPr lang="en-US" dirty="0"/>
          </a:p>
        </p:txBody>
      </p:sp>
      <p:pic>
        <p:nvPicPr>
          <p:cNvPr id="389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smtClean="0"/>
              <a:t>Question 6: Creating Joy and Satisfaction</a:t>
            </a:r>
            <a:endParaRPr lang="en-US" dirty="0"/>
          </a:p>
        </p:txBody>
      </p:sp>
      <p:sp>
        <p:nvSpPr>
          <p:cNvPr id="3" name="Content Placeholder 2"/>
          <p:cNvSpPr>
            <a:spLocks noGrp="1"/>
          </p:cNvSpPr>
          <p:nvPr>
            <p:ph idx="1"/>
          </p:nvPr>
        </p:nvSpPr>
        <p:spPr>
          <a:xfrm>
            <a:off x="457200" y="1600200"/>
            <a:ext cx="8229600" cy="4800600"/>
          </a:xfrm>
        </p:spPr>
        <p:txBody>
          <a:bodyPr rtlCol="0">
            <a:normAutofit fontScale="85000" lnSpcReduction="20000"/>
          </a:bodyPr>
          <a:lstStyle/>
          <a:p>
            <a:pPr fontAlgn="auto">
              <a:spcAft>
                <a:spcPts val="0"/>
              </a:spcAft>
              <a:defRPr/>
            </a:pPr>
            <a:r>
              <a:rPr lang="en-US" dirty="0"/>
              <a:t>Experts say good feelings can boost your ability to bounce back from stress, solve problems, think flexibly and even fight disease. Studies show that:</a:t>
            </a:r>
          </a:p>
          <a:p>
            <a:pPr fontAlgn="auto">
              <a:spcAft>
                <a:spcPts val="0"/>
              </a:spcAft>
              <a:defRPr/>
            </a:pPr>
            <a:r>
              <a:rPr lang="en-US" dirty="0"/>
              <a:t>Laughing decreases pain, may help your heart and lungs, promotes muscle relaxation and can reduce anxiety.</a:t>
            </a:r>
          </a:p>
          <a:p>
            <a:pPr fontAlgn="auto">
              <a:spcAft>
                <a:spcPts val="0"/>
              </a:spcAft>
              <a:defRPr/>
            </a:pPr>
            <a:r>
              <a:rPr lang="en-US" dirty="0"/>
              <a:t>Positive emotions can decrease stress hormones and build emotional strength.</a:t>
            </a:r>
          </a:p>
          <a:p>
            <a:pPr fontAlgn="auto">
              <a:spcAft>
                <a:spcPts val="0"/>
              </a:spcAft>
              <a:defRPr/>
            </a:pPr>
            <a:r>
              <a:rPr lang="en-US" dirty="0"/>
              <a:t>Leisure activities offer a distraction from problems, a sense of competence and many other benefits. </a:t>
            </a:r>
            <a:endParaRPr lang="en-US" b="1" dirty="0"/>
          </a:p>
          <a:p>
            <a:pPr marL="0" indent="0" fontAlgn="auto">
              <a:spcAft>
                <a:spcPts val="0"/>
              </a:spcAft>
              <a:buFont typeface="Arial" panose="020B0604020202020204" pitchFamily="34" charset="0"/>
              <a:buNone/>
              <a:defRPr/>
            </a:pPr>
            <a:r>
              <a:rPr lang="en-US" b="1" dirty="0" smtClean="0"/>
              <a:t>I </a:t>
            </a:r>
            <a:r>
              <a:rPr lang="en-US" b="1" dirty="0"/>
              <a:t>did activities to create joy and satisfaction during the past month.</a:t>
            </a:r>
            <a:endParaRPr lang="en-US" dirty="0"/>
          </a:p>
          <a:p>
            <a:pPr fontAlgn="auto">
              <a:spcAft>
                <a:spcPts val="0"/>
              </a:spcAft>
              <a:defRPr/>
            </a:pPr>
            <a:endParaRPr lang="en-US" dirty="0"/>
          </a:p>
        </p:txBody>
      </p:sp>
      <p:pic>
        <p:nvPicPr>
          <p:cNvPr id="399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a:t>Question 6: Creating Joy and Satisfaction</a:t>
            </a:r>
          </a:p>
        </p:txBody>
      </p:sp>
      <p:sp>
        <p:nvSpPr>
          <p:cNvPr id="40963" name="Content Placeholder 2"/>
          <p:cNvSpPr>
            <a:spLocks noGrp="1"/>
          </p:cNvSpPr>
          <p:nvPr>
            <p:ph idx="1"/>
          </p:nvPr>
        </p:nvSpPr>
        <p:spPr/>
        <p:txBody>
          <a:bodyPr/>
          <a:lstStyle/>
          <a:p>
            <a:r>
              <a:rPr lang="en-US" altLang="en-US" smtClean="0"/>
              <a:t>The Drop-In Center clients reported 43.6% created joy and satisfaction in their life at baseline and 60% created joy and satisfaction in their life on cumulative for the year indicating a positive change of 16.4% for the reporting period.</a:t>
            </a:r>
          </a:p>
          <a:p>
            <a:endParaRPr lang="en-US" altLang="en-US" smtClean="0"/>
          </a:p>
        </p:txBody>
      </p:sp>
      <p:pic>
        <p:nvPicPr>
          <p:cNvPr id="4096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a:t>Question 6: Creating Joy and Satisfaction</a:t>
            </a:r>
          </a:p>
        </p:txBody>
      </p:sp>
      <p:sp>
        <p:nvSpPr>
          <p:cNvPr id="3" name="Content Placeholder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en-US" dirty="0"/>
              <a:t>In response to the question, “What activities did you do that brought joy and satisfaction to you during the past month? the following were commonly reported:</a:t>
            </a:r>
          </a:p>
          <a:p>
            <a:pPr fontAlgn="auto">
              <a:spcAft>
                <a:spcPts val="0"/>
              </a:spcAft>
              <a:defRPr/>
            </a:pPr>
            <a:r>
              <a:rPr lang="en-US" dirty="0"/>
              <a:t>Played games</a:t>
            </a:r>
          </a:p>
          <a:p>
            <a:pPr fontAlgn="auto">
              <a:spcAft>
                <a:spcPts val="0"/>
              </a:spcAft>
              <a:defRPr/>
            </a:pPr>
            <a:r>
              <a:rPr lang="en-US" dirty="0"/>
              <a:t>Gardening</a:t>
            </a:r>
          </a:p>
          <a:p>
            <a:pPr fontAlgn="auto">
              <a:spcAft>
                <a:spcPts val="0"/>
              </a:spcAft>
              <a:defRPr/>
            </a:pPr>
            <a:r>
              <a:rPr lang="en-US" dirty="0"/>
              <a:t>Listen to music, watched movies</a:t>
            </a:r>
          </a:p>
          <a:p>
            <a:pPr fontAlgn="auto">
              <a:spcAft>
                <a:spcPts val="0"/>
              </a:spcAft>
              <a:defRPr/>
            </a:pPr>
            <a:r>
              <a:rPr lang="en-US" dirty="0"/>
              <a:t>Went shopping</a:t>
            </a:r>
          </a:p>
          <a:p>
            <a:pPr fontAlgn="auto">
              <a:spcAft>
                <a:spcPts val="0"/>
              </a:spcAft>
              <a:defRPr/>
            </a:pPr>
            <a:endParaRPr lang="en-US" dirty="0"/>
          </a:p>
        </p:txBody>
      </p:sp>
      <p:pic>
        <p:nvPicPr>
          <p:cNvPr id="419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0" y="0"/>
            <a:ext cx="9144000" cy="1417638"/>
          </a:xfrm>
          <a:solidFill>
            <a:srgbClr val="FFC000"/>
          </a:solidFill>
        </p:spPr>
        <p:txBody>
          <a:bodyPr/>
          <a:lstStyle/>
          <a:p>
            <a:r>
              <a:rPr lang="en-US" altLang="en-US" smtClean="0"/>
              <a:t>Question 7: Eating Nutritious Food</a:t>
            </a:r>
          </a:p>
        </p:txBody>
      </p:sp>
      <p:sp>
        <p:nvSpPr>
          <p:cNvPr id="3" name="Content Placeholder 2"/>
          <p:cNvSpPr>
            <a:spLocks noGrp="1"/>
          </p:cNvSpPr>
          <p:nvPr>
            <p:ph idx="1"/>
          </p:nvPr>
        </p:nvSpPr>
        <p:spPr/>
        <p:txBody>
          <a:bodyPr rtlCol="0">
            <a:normAutofit fontScale="92500"/>
          </a:bodyPr>
          <a:lstStyle/>
          <a:p>
            <a:pPr fontAlgn="auto">
              <a:spcAft>
                <a:spcPts val="0"/>
              </a:spcAft>
              <a:defRPr/>
            </a:pPr>
            <a:r>
              <a:rPr lang="en-US" dirty="0"/>
              <a:t>Good nutrition can help at times of stress, but that's exactly when lots of us tend to eat less well.  Among other benefits, good food can: boost your energy, lower the risk of developing certain diseases, provide fuel to your brain, counteract the impact of stress on your body and affect mood-related body chemicals</a:t>
            </a:r>
            <a:r>
              <a:rPr lang="en-US" dirty="0" smtClean="0"/>
              <a:t>.</a:t>
            </a:r>
            <a:endParaRPr lang="en-US" b="1" dirty="0"/>
          </a:p>
          <a:p>
            <a:pPr marL="0" indent="0" fontAlgn="auto">
              <a:spcAft>
                <a:spcPts val="0"/>
              </a:spcAft>
              <a:buFont typeface="Arial" panose="020B0604020202020204" pitchFamily="34" charset="0"/>
              <a:buNone/>
              <a:defRPr/>
            </a:pPr>
            <a:r>
              <a:rPr lang="en-US" b="1" dirty="0" smtClean="0"/>
              <a:t>I </a:t>
            </a:r>
            <a:r>
              <a:rPr lang="en-US" b="1" dirty="0"/>
              <a:t>ate nourishing hot food during the past month.</a:t>
            </a:r>
            <a:endParaRPr lang="en-US" dirty="0"/>
          </a:p>
          <a:p>
            <a:pPr fontAlgn="auto">
              <a:spcAft>
                <a:spcPts val="0"/>
              </a:spcAft>
              <a:defRPr/>
            </a:pPr>
            <a:endParaRPr lang="en-US" dirty="0"/>
          </a:p>
        </p:txBody>
      </p:sp>
      <p:pic>
        <p:nvPicPr>
          <p:cNvPr id="430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0"/>
            <a:ext cx="73914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0" y="0"/>
            <a:ext cx="9144000" cy="1417638"/>
          </a:xfrm>
          <a:solidFill>
            <a:srgbClr val="FFC000"/>
          </a:solidFill>
        </p:spPr>
        <p:txBody>
          <a:bodyPr/>
          <a:lstStyle/>
          <a:p>
            <a:r>
              <a:rPr lang="en-US" altLang="en-US" smtClean="0"/>
              <a:t>Question 7: Eating Nutritious Food</a:t>
            </a:r>
          </a:p>
        </p:txBody>
      </p:sp>
      <p:sp>
        <p:nvSpPr>
          <p:cNvPr id="44035" name="Content Placeholder 2"/>
          <p:cNvSpPr>
            <a:spLocks noGrp="1"/>
          </p:cNvSpPr>
          <p:nvPr>
            <p:ph idx="1"/>
          </p:nvPr>
        </p:nvSpPr>
        <p:spPr/>
        <p:txBody>
          <a:bodyPr/>
          <a:lstStyle/>
          <a:p>
            <a:r>
              <a:rPr lang="en-US" altLang="en-US" smtClean="0"/>
              <a:t>The Drop-In Center clients reported  50.4% ate healthy and nutritious meals at baseline and  66% eat healthy and nutritious meals on cumulative for the year indicating a positive change of 15.6% for the reporting period.</a:t>
            </a:r>
          </a:p>
          <a:p>
            <a:endParaRPr lang="en-US" altLang="en-US" smtClean="0"/>
          </a:p>
        </p:txBody>
      </p:sp>
      <p:pic>
        <p:nvPicPr>
          <p:cNvPr id="440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en-US" dirty="0"/>
              <a:t>In response to the question, “What did you eat for your last meal?” the following were commonly reported:</a:t>
            </a:r>
          </a:p>
          <a:p>
            <a:pPr fontAlgn="auto">
              <a:spcAft>
                <a:spcPts val="0"/>
              </a:spcAft>
              <a:defRPr/>
            </a:pPr>
            <a:r>
              <a:rPr lang="en-US" dirty="0"/>
              <a:t>Spaghetti</a:t>
            </a:r>
          </a:p>
          <a:p>
            <a:pPr fontAlgn="auto">
              <a:spcAft>
                <a:spcPts val="0"/>
              </a:spcAft>
              <a:defRPr/>
            </a:pPr>
            <a:r>
              <a:rPr lang="en-US" dirty="0"/>
              <a:t>Baked Chicken</a:t>
            </a:r>
          </a:p>
          <a:p>
            <a:pPr fontAlgn="auto">
              <a:spcAft>
                <a:spcPts val="0"/>
              </a:spcAft>
              <a:defRPr/>
            </a:pPr>
            <a:r>
              <a:rPr lang="en-US" dirty="0"/>
              <a:t>Hot dogs</a:t>
            </a:r>
          </a:p>
          <a:p>
            <a:pPr fontAlgn="auto">
              <a:spcAft>
                <a:spcPts val="0"/>
              </a:spcAft>
              <a:defRPr/>
            </a:pPr>
            <a:r>
              <a:rPr lang="en-US" dirty="0"/>
              <a:t>Sandwiches</a:t>
            </a:r>
          </a:p>
          <a:p>
            <a:pPr fontAlgn="auto">
              <a:spcAft>
                <a:spcPts val="0"/>
              </a:spcAft>
              <a:defRPr/>
            </a:pPr>
            <a:endParaRPr lang="en-US" dirty="0"/>
          </a:p>
        </p:txBody>
      </p:sp>
      <p:sp>
        <p:nvSpPr>
          <p:cNvPr id="45059" name="Title 1"/>
          <p:cNvSpPr>
            <a:spLocks noGrp="1"/>
          </p:cNvSpPr>
          <p:nvPr>
            <p:ph type="title"/>
          </p:nvPr>
        </p:nvSpPr>
        <p:spPr>
          <a:xfrm>
            <a:off x="0" y="0"/>
            <a:ext cx="9144000" cy="1417638"/>
          </a:xfrm>
          <a:solidFill>
            <a:srgbClr val="FFC000"/>
          </a:solidFill>
        </p:spPr>
        <p:txBody>
          <a:bodyPr/>
          <a:lstStyle/>
          <a:p>
            <a:r>
              <a:rPr lang="en-US" altLang="en-US" smtClean="0"/>
              <a:t>Question 7: Eating Nutritious Food</a:t>
            </a:r>
          </a:p>
        </p:txBody>
      </p:sp>
      <p:pic>
        <p:nvPicPr>
          <p:cNvPr id="450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0" y="0"/>
            <a:ext cx="9144000" cy="1417638"/>
          </a:xfrm>
          <a:solidFill>
            <a:srgbClr val="FFC000"/>
          </a:solidFill>
        </p:spPr>
        <p:txBody>
          <a:bodyPr/>
          <a:lstStyle/>
          <a:p>
            <a:r>
              <a:rPr lang="en-US" altLang="en-US" smtClean="0"/>
              <a:t>Question 8: Taking Care of Spirit</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defRPr/>
            </a:pPr>
            <a:r>
              <a:rPr lang="en-US" dirty="0"/>
              <a:t>Spirituality means many things to many people.  Whatever your idea of spirituality, it can offer many possible benefits, including better mood, less anxiety and depression-and even fewer aches and illnesses.  Spirituality can provide a sense of purpose and meaning, focus on your own or universal wisdom, way to understand suffering, connection with others and </a:t>
            </a:r>
            <a:r>
              <a:rPr lang="en-US" dirty="0" smtClean="0"/>
              <a:t>serve </a:t>
            </a:r>
            <a:r>
              <a:rPr lang="en-US" dirty="0"/>
              <a:t>as a reminder of the good in the world</a:t>
            </a:r>
            <a:r>
              <a:rPr lang="en-US" dirty="0" smtClean="0"/>
              <a:t>.</a:t>
            </a:r>
            <a:endParaRPr lang="en-US" b="1" dirty="0" smtClean="0"/>
          </a:p>
          <a:p>
            <a:pPr marL="0" indent="0" fontAlgn="auto">
              <a:spcAft>
                <a:spcPts val="0"/>
              </a:spcAft>
              <a:buFont typeface="Arial" panose="020B0604020202020204" pitchFamily="34" charset="0"/>
              <a:buNone/>
              <a:defRPr/>
            </a:pPr>
            <a:r>
              <a:rPr lang="en-US" b="1" dirty="0" smtClean="0"/>
              <a:t>I </a:t>
            </a:r>
            <a:r>
              <a:rPr lang="en-US" b="1" dirty="0"/>
              <a:t>took care of my spiritual needs during the past month</a:t>
            </a:r>
            <a:endParaRPr lang="en-US" dirty="0"/>
          </a:p>
        </p:txBody>
      </p:sp>
      <p:pic>
        <p:nvPicPr>
          <p:cNvPr id="4608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0" y="0"/>
            <a:ext cx="9144000" cy="1417638"/>
          </a:xfrm>
          <a:solidFill>
            <a:srgbClr val="FFC000"/>
          </a:solidFill>
        </p:spPr>
        <p:txBody>
          <a:bodyPr/>
          <a:lstStyle/>
          <a:p>
            <a:r>
              <a:rPr lang="en-US" altLang="en-US" smtClean="0"/>
              <a:t>Question 8: Taking Care of Spirit</a:t>
            </a:r>
          </a:p>
        </p:txBody>
      </p:sp>
      <p:sp>
        <p:nvSpPr>
          <p:cNvPr id="47107" name="Content Placeholder 2"/>
          <p:cNvSpPr>
            <a:spLocks noGrp="1"/>
          </p:cNvSpPr>
          <p:nvPr>
            <p:ph idx="1"/>
          </p:nvPr>
        </p:nvSpPr>
        <p:spPr/>
        <p:txBody>
          <a:bodyPr/>
          <a:lstStyle/>
          <a:p>
            <a:r>
              <a:rPr lang="en-US" altLang="en-US" smtClean="0"/>
              <a:t>The Drop-In Center clients reported 43.2% took care of their spiritual needs at baseline and 60% took care of their spiritual needs on cumulative for the year indicating a positive change of 16.8% for the reporting period.</a:t>
            </a:r>
          </a:p>
          <a:p>
            <a:endParaRPr lang="en-US" altLang="en-US" smtClean="0"/>
          </a:p>
        </p:txBody>
      </p:sp>
      <p:pic>
        <p:nvPicPr>
          <p:cNvPr id="471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smtClean="0"/>
              <a:t>Question 9: Dealing With Difficult Issues</a:t>
            </a:r>
            <a:endParaRPr lang="en-US" dirty="0"/>
          </a:p>
        </p:txBody>
      </p:sp>
      <p:sp>
        <p:nvSpPr>
          <p:cNvPr id="3" name="Content Placeholder 2"/>
          <p:cNvSpPr>
            <a:spLocks noGrp="1"/>
          </p:cNvSpPr>
          <p:nvPr>
            <p:ph idx="1"/>
          </p:nvPr>
        </p:nvSpPr>
        <p:spPr/>
        <p:txBody>
          <a:bodyPr rtlCol="0">
            <a:normAutofit fontScale="92500"/>
          </a:bodyPr>
          <a:lstStyle/>
          <a:p>
            <a:pPr fontAlgn="auto">
              <a:spcAft>
                <a:spcPts val="0"/>
              </a:spcAft>
              <a:defRPr/>
            </a:pPr>
            <a:r>
              <a:rPr lang="en-US" dirty="0"/>
              <a:t>Having strong coping strategies can make a huge difference when facing stressful situations in our lives.  The research shows that people who spent time writing about a difficult event had better health and less depression. </a:t>
            </a:r>
            <a:r>
              <a:rPr lang="en-US" dirty="0" smtClean="0"/>
              <a:t>People </a:t>
            </a:r>
            <a:r>
              <a:rPr lang="en-US" dirty="0"/>
              <a:t>facing stress felt less depressed after problem-solving.  People who often focus on the positives in their lives are less upset by difficult memories</a:t>
            </a:r>
            <a:r>
              <a:rPr lang="en-US" dirty="0" smtClean="0"/>
              <a:t>.</a:t>
            </a:r>
            <a:endParaRPr lang="en-US" b="1" dirty="0" smtClean="0"/>
          </a:p>
          <a:p>
            <a:pPr marL="0" indent="0" fontAlgn="auto">
              <a:spcAft>
                <a:spcPts val="0"/>
              </a:spcAft>
              <a:buFont typeface="Arial" panose="020B0604020202020204" pitchFamily="34" charset="0"/>
              <a:buNone/>
              <a:defRPr/>
            </a:pPr>
            <a:r>
              <a:rPr lang="en-US" b="1" dirty="0" smtClean="0"/>
              <a:t>I </a:t>
            </a:r>
            <a:r>
              <a:rPr lang="en-US" b="1" dirty="0"/>
              <a:t>dealt with difficult issues during the past month.</a:t>
            </a:r>
            <a:endParaRPr lang="en-US" dirty="0"/>
          </a:p>
        </p:txBody>
      </p:sp>
      <p:pic>
        <p:nvPicPr>
          <p:cNvPr id="481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a:t>Question 9: Dealing With Difficult Issues</a:t>
            </a:r>
          </a:p>
        </p:txBody>
      </p:sp>
      <p:sp>
        <p:nvSpPr>
          <p:cNvPr id="49155" name="Content Placeholder 2"/>
          <p:cNvSpPr>
            <a:spLocks noGrp="1"/>
          </p:cNvSpPr>
          <p:nvPr>
            <p:ph idx="1"/>
          </p:nvPr>
        </p:nvSpPr>
        <p:spPr/>
        <p:txBody>
          <a:bodyPr/>
          <a:lstStyle/>
          <a:p>
            <a:r>
              <a:rPr lang="en-US" altLang="en-US" smtClean="0"/>
              <a:t>The Drop-In Center clients reported 31% had some good coping strategies at baseline and 42% had some good coping strategies on cumulative for the year indicating a positive change of 11% for the reporting period.</a:t>
            </a:r>
          </a:p>
          <a:p>
            <a:endParaRPr lang="en-US" altLang="en-US" smtClean="0"/>
          </a:p>
        </p:txBody>
      </p:sp>
      <p:pic>
        <p:nvPicPr>
          <p:cNvPr id="491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a:t>Question 9: Dealing With Difficult Issues</a:t>
            </a:r>
          </a:p>
        </p:txBody>
      </p:sp>
      <p:sp>
        <p:nvSpPr>
          <p:cNvPr id="3" name="Content Placeholder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en-US" dirty="0"/>
              <a:t>In response to the question, “What was a difficult issues that you dealt with in the last 30 days?” the following were reported:</a:t>
            </a:r>
          </a:p>
          <a:p>
            <a:pPr fontAlgn="auto">
              <a:spcAft>
                <a:spcPts val="0"/>
              </a:spcAft>
              <a:defRPr/>
            </a:pPr>
            <a:r>
              <a:rPr lang="en-US" dirty="0"/>
              <a:t>Not having money </a:t>
            </a:r>
          </a:p>
          <a:p>
            <a:pPr fontAlgn="auto">
              <a:spcAft>
                <a:spcPts val="0"/>
              </a:spcAft>
              <a:defRPr/>
            </a:pPr>
            <a:r>
              <a:rPr lang="en-US" dirty="0"/>
              <a:t>Child custody and/or divorce</a:t>
            </a:r>
          </a:p>
          <a:p>
            <a:pPr fontAlgn="auto">
              <a:spcAft>
                <a:spcPts val="0"/>
              </a:spcAft>
              <a:defRPr/>
            </a:pPr>
            <a:r>
              <a:rPr lang="en-US" dirty="0"/>
              <a:t>Depression and crying</a:t>
            </a:r>
          </a:p>
          <a:p>
            <a:pPr fontAlgn="auto">
              <a:spcAft>
                <a:spcPts val="0"/>
              </a:spcAft>
              <a:defRPr/>
            </a:pPr>
            <a:r>
              <a:rPr lang="en-US" dirty="0"/>
              <a:t>Medical issues</a:t>
            </a:r>
          </a:p>
          <a:p>
            <a:pPr fontAlgn="auto">
              <a:spcAft>
                <a:spcPts val="0"/>
              </a:spcAft>
              <a:defRPr/>
            </a:pPr>
            <a:endParaRPr lang="en-US" dirty="0"/>
          </a:p>
        </p:txBody>
      </p:sp>
      <p:pic>
        <p:nvPicPr>
          <p:cNvPr id="501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0"/>
            <a:ext cx="9144000" cy="1417638"/>
          </a:xfrm>
          <a:solidFill>
            <a:srgbClr val="FFC000"/>
          </a:solidFill>
        </p:spPr>
        <p:txBody>
          <a:bodyPr/>
          <a:lstStyle/>
          <a:p>
            <a:r>
              <a:rPr lang="en-US" altLang="en-US" smtClean="0"/>
              <a:t>Question 10: Getting Professional Help</a:t>
            </a:r>
          </a:p>
        </p:txBody>
      </p:sp>
      <p:sp>
        <p:nvSpPr>
          <p:cNvPr id="3" name="Content Placeholder 2"/>
          <p:cNvSpPr>
            <a:spLocks noGrp="1"/>
          </p:cNvSpPr>
          <p:nvPr>
            <p:ph idx="1"/>
          </p:nvPr>
        </p:nvSpPr>
        <p:spPr/>
        <p:txBody>
          <a:bodyPr rtlCol="0">
            <a:normAutofit fontScale="85000" lnSpcReduction="10000"/>
          </a:bodyPr>
          <a:lstStyle/>
          <a:p>
            <a:pPr fontAlgn="auto">
              <a:spcAft>
                <a:spcPts val="0"/>
              </a:spcAft>
              <a:defRPr/>
            </a:pPr>
            <a:r>
              <a:rPr lang="en-US" dirty="0"/>
              <a:t> </a:t>
            </a:r>
            <a:r>
              <a:rPr lang="en-US" dirty="0" smtClean="0"/>
              <a:t>Most </a:t>
            </a:r>
            <a:r>
              <a:rPr lang="en-US" dirty="0"/>
              <a:t>people who seek help feel better. For example, more than 80 percent of people treated for depression improve. Treatment for panic disorders has up to a 90 percent success rate.  A mental health professional can help you, come up with plans for solving problems, feel stronger in the face of challenges, change behaviors that hold you back, look at ways of thinking that affect how you feel, heal pains from your past, figure out your goals and build self-confidence.</a:t>
            </a:r>
          </a:p>
          <a:p>
            <a:pPr marL="0" indent="0" fontAlgn="auto">
              <a:spcAft>
                <a:spcPts val="0"/>
              </a:spcAft>
              <a:buFont typeface="Arial" panose="020B0604020202020204" pitchFamily="34" charset="0"/>
              <a:buNone/>
              <a:defRPr/>
            </a:pPr>
            <a:r>
              <a:rPr lang="en-US" b="1" dirty="0"/>
              <a:t>I followed the advice of my doctor or mental health professional during the past month</a:t>
            </a:r>
            <a:r>
              <a:rPr lang="en-US" b="1" dirty="0" smtClean="0"/>
              <a:t>.</a:t>
            </a:r>
            <a:endParaRPr lang="en-US" dirty="0"/>
          </a:p>
        </p:txBody>
      </p:sp>
      <p:pic>
        <p:nvPicPr>
          <p:cNvPr id="512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0"/>
            <a:ext cx="9144000" cy="1417638"/>
          </a:xfrm>
          <a:solidFill>
            <a:srgbClr val="FFC000"/>
          </a:solidFill>
        </p:spPr>
        <p:txBody>
          <a:bodyPr/>
          <a:lstStyle/>
          <a:p>
            <a:r>
              <a:rPr lang="en-US" altLang="en-US" smtClean="0"/>
              <a:t>Question 10: Getting Professional Help</a:t>
            </a:r>
          </a:p>
        </p:txBody>
      </p:sp>
      <p:sp>
        <p:nvSpPr>
          <p:cNvPr id="52227" name="Content Placeholder 2"/>
          <p:cNvSpPr>
            <a:spLocks noGrp="1"/>
          </p:cNvSpPr>
          <p:nvPr>
            <p:ph idx="1"/>
          </p:nvPr>
        </p:nvSpPr>
        <p:spPr/>
        <p:txBody>
          <a:bodyPr/>
          <a:lstStyle/>
          <a:p>
            <a:r>
              <a:rPr lang="en-US" altLang="en-US" smtClean="0"/>
              <a:t>The Drop-In Center clients reported 53.6% had recently seen a mental health professional at baseline and 70% had seen a mental health professional on cumulative for the year indicating a positive change of 16.4% for the reporting period.</a:t>
            </a:r>
          </a:p>
          <a:p>
            <a:endParaRPr lang="en-US" altLang="en-US" smtClean="0"/>
          </a:p>
        </p:txBody>
      </p:sp>
      <p:pic>
        <p:nvPicPr>
          <p:cNvPr id="5222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0" y="0"/>
            <a:ext cx="9144000" cy="1417638"/>
          </a:xfrm>
          <a:solidFill>
            <a:srgbClr val="FFC000"/>
          </a:solidFill>
        </p:spPr>
        <p:txBody>
          <a:bodyPr/>
          <a:lstStyle/>
          <a:p>
            <a:r>
              <a:rPr lang="en-US" altLang="en-US" smtClean="0"/>
              <a:t>Question 10: Getting Professional Help</a:t>
            </a:r>
          </a:p>
        </p:txBody>
      </p:sp>
      <p:sp>
        <p:nvSpPr>
          <p:cNvPr id="53251" name="Content Placeholder 2"/>
          <p:cNvSpPr>
            <a:spLocks noGrp="1"/>
          </p:cNvSpPr>
          <p:nvPr>
            <p:ph idx="1"/>
          </p:nvPr>
        </p:nvSpPr>
        <p:spPr/>
        <p:txBody>
          <a:bodyPr/>
          <a:lstStyle/>
          <a:p>
            <a:r>
              <a:rPr lang="en-US" altLang="en-US" smtClean="0"/>
              <a:t>In response to the question, “How long has it been since you have seen a mental health professional?” the following was reported:</a:t>
            </a:r>
          </a:p>
          <a:p>
            <a:r>
              <a:rPr lang="en-US" altLang="en-US" smtClean="0"/>
              <a:t>The average was 15.54 days.  The total is inclusive of medical professionals, social workers, and other involved in the client’s recovery process.  </a:t>
            </a:r>
          </a:p>
          <a:p>
            <a:endParaRPr lang="en-US" altLang="en-US" smtClean="0"/>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6200"/>
            <a:ext cx="7772400" cy="694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0" y="0"/>
            <a:ext cx="9144000" cy="1417638"/>
          </a:xfrm>
          <a:solidFill>
            <a:srgbClr val="FFC000"/>
          </a:solidFill>
        </p:spPr>
        <p:txBody>
          <a:bodyPr/>
          <a:lstStyle/>
          <a:p>
            <a:r>
              <a:rPr lang="en-US" altLang="en-US" smtClean="0"/>
              <a:t>Most Significant Changes</a:t>
            </a:r>
          </a:p>
        </p:txBody>
      </p:sp>
      <p:sp>
        <p:nvSpPr>
          <p:cNvPr id="54275" name="Content Placeholder 2"/>
          <p:cNvSpPr>
            <a:spLocks noGrp="1"/>
          </p:cNvSpPr>
          <p:nvPr>
            <p:ph idx="1"/>
          </p:nvPr>
        </p:nvSpPr>
        <p:spPr/>
        <p:txBody>
          <a:bodyPr/>
          <a:lstStyle/>
          <a:p>
            <a:r>
              <a:rPr lang="en-US" altLang="en-US" smtClean="0"/>
              <a:t>Physical Exercise				19%</a:t>
            </a:r>
          </a:p>
          <a:p>
            <a:r>
              <a:rPr lang="en-US" altLang="en-US" smtClean="0"/>
              <a:t>Spiritual Needs				16.8%</a:t>
            </a:r>
          </a:p>
          <a:p>
            <a:r>
              <a:rPr lang="en-US" altLang="en-US" smtClean="0"/>
              <a:t>Helped Others					16.6%</a:t>
            </a:r>
          </a:p>
          <a:p>
            <a:r>
              <a:rPr lang="en-US" altLang="en-US" smtClean="0"/>
              <a:t>Create Joy &amp; Satisfaction			16.4%</a:t>
            </a:r>
          </a:p>
          <a:p>
            <a:r>
              <a:rPr lang="en-US" altLang="en-US" smtClean="0"/>
              <a:t>Got Professional Help			16.4%		</a:t>
            </a:r>
          </a:p>
        </p:txBody>
      </p:sp>
      <p:pic>
        <p:nvPicPr>
          <p:cNvPr id="542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smtClean="0">
                <a:solidFill>
                  <a:schemeClr val="tx2"/>
                </a:solidFill>
              </a:rPr>
              <a:t>Parenting and Family </a:t>
            </a:r>
            <a:br>
              <a:rPr lang="en-US" dirty="0" smtClean="0">
                <a:solidFill>
                  <a:schemeClr val="tx2"/>
                </a:solidFill>
              </a:rPr>
            </a:br>
            <a:r>
              <a:rPr lang="en-US" dirty="0" smtClean="0">
                <a:solidFill>
                  <a:schemeClr val="tx2"/>
                </a:solidFill>
              </a:rPr>
              <a:t>Stabilization Class</a:t>
            </a:r>
            <a:endParaRPr lang="en-US" dirty="0">
              <a:solidFill>
                <a:schemeClr val="tx2"/>
              </a:solidFill>
            </a:endParaRPr>
          </a:p>
        </p:txBody>
      </p:sp>
      <p:sp>
        <p:nvSpPr>
          <p:cNvPr id="3" name="Content Placeholder 2"/>
          <p:cNvSpPr>
            <a:spLocks noGrp="1"/>
          </p:cNvSpPr>
          <p:nvPr>
            <p:ph idx="1"/>
          </p:nvPr>
        </p:nvSpPr>
        <p:spPr/>
        <p:txBody>
          <a:bodyPr rtlCol="0">
            <a:normAutofit fontScale="92500" lnSpcReduction="10000"/>
          </a:bodyPr>
          <a:lstStyle/>
          <a:p>
            <a:pPr fontAlgn="auto">
              <a:spcAft>
                <a:spcPts val="0"/>
              </a:spcAft>
              <a:defRPr/>
            </a:pPr>
            <a:r>
              <a:rPr lang="en-US" dirty="0" smtClean="0">
                <a:solidFill>
                  <a:schemeClr val="tx2"/>
                </a:solidFill>
              </a:rPr>
              <a:t>Court-ordered 4-hour intensive class for residents of Florida who have children and are going through divorce </a:t>
            </a:r>
          </a:p>
          <a:p>
            <a:pPr fontAlgn="auto">
              <a:spcAft>
                <a:spcPts val="0"/>
              </a:spcAft>
              <a:defRPr/>
            </a:pPr>
            <a:r>
              <a:rPr lang="en-US" dirty="0" smtClean="0">
                <a:solidFill>
                  <a:schemeClr val="tx2"/>
                </a:solidFill>
              </a:rPr>
              <a:t>Fee based program</a:t>
            </a:r>
          </a:p>
          <a:p>
            <a:pPr fontAlgn="auto">
              <a:spcAft>
                <a:spcPts val="0"/>
              </a:spcAft>
              <a:defRPr/>
            </a:pPr>
            <a:r>
              <a:rPr lang="en-US" dirty="0" smtClean="0">
                <a:solidFill>
                  <a:schemeClr val="tx2"/>
                </a:solidFill>
              </a:rPr>
              <a:t>Class content must be approved by the         Florida Department of Children and Families</a:t>
            </a:r>
          </a:p>
          <a:p>
            <a:pPr fontAlgn="auto">
              <a:spcAft>
                <a:spcPts val="0"/>
              </a:spcAft>
              <a:defRPr/>
            </a:pPr>
            <a:r>
              <a:rPr lang="en-US" dirty="0" smtClean="0">
                <a:solidFill>
                  <a:schemeClr val="tx2"/>
                </a:solidFill>
              </a:rPr>
              <a:t>Specific components must be included</a:t>
            </a:r>
          </a:p>
          <a:p>
            <a:pPr fontAlgn="auto">
              <a:spcAft>
                <a:spcPts val="0"/>
              </a:spcAft>
              <a:defRPr/>
            </a:pPr>
            <a:r>
              <a:rPr lang="en-US" dirty="0" smtClean="0">
                <a:solidFill>
                  <a:schemeClr val="tx2"/>
                </a:solidFill>
              </a:rPr>
              <a:t>Certificate sent to court for verification of attendance</a:t>
            </a:r>
            <a:endParaRPr lang="en-US" dirty="0">
              <a:solidFill>
                <a:schemeClr val="tx2"/>
              </a:solidFill>
            </a:endParaRPr>
          </a:p>
        </p:txBody>
      </p:sp>
      <p:pic>
        <p:nvPicPr>
          <p:cNvPr id="55300" name="Picture 2" descr="C:\Users\bob\AppData\Local\Microsoft\Windows\Temporary Internet Files\Content.IE5\PIM7HJUK\MP900423079[1].jpg"/>
          <p:cNvPicPr>
            <a:picLocks noChangeAspect="1" noChangeArrowheads="1"/>
          </p:cNvPicPr>
          <p:nvPr/>
        </p:nvPicPr>
        <p:blipFill>
          <a:blip r:embed="rId2">
            <a:extLst>
              <a:ext uri="{28A0092B-C50C-407E-A947-70E740481C1C}">
                <a14:useLocalDpi xmlns:a14="http://schemas.microsoft.com/office/drawing/2010/main" val="0"/>
              </a:ext>
            </a:extLst>
          </a:blip>
          <a:srcRect l="29648" t="16228" r="19916" b="8804"/>
          <a:stretch>
            <a:fillRect/>
          </a:stretch>
        </p:blipFill>
        <p:spPr bwMode="auto">
          <a:xfrm>
            <a:off x="7867650" y="3276600"/>
            <a:ext cx="1276350"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3" descr="C:\Users\bob\AppData\Local\Microsoft\Windows\Temporary Internet Files\Content.IE5\W1JQMNU8\MP900386152[1].jpg"/>
          <p:cNvPicPr>
            <a:picLocks noChangeAspect="1" noChangeArrowheads="1"/>
          </p:cNvPicPr>
          <p:nvPr/>
        </p:nvPicPr>
        <p:blipFill>
          <a:blip r:embed="rId3" cstate="print">
            <a:extLst>
              <a:ext uri="{28A0092B-C50C-407E-A947-70E740481C1C}">
                <a14:useLocalDpi xmlns:a14="http://schemas.microsoft.com/office/drawing/2010/main" val="0"/>
              </a:ext>
            </a:extLst>
          </a:blip>
          <a:srcRect b="13809"/>
          <a:stretch>
            <a:fillRect/>
          </a:stretch>
        </p:blipFill>
        <p:spPr bwMode="auto">
          <a:xfrm>
            <a:off x="7831138" y="5164138"/>
            <a:ext cx="1312862"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6008688"/>
            <a:ext cx="20367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smtClean="0">
                <a:solidFill>
                  <a:schemeClr val="tx2"/>
                </a:solidFill>
              </a:rPr>
              <a:t>LYLW Integration Into Parenting and Family Stabilization Class</a:t>
            </a:r>
            <a:endParaRPr lang="en-US" dirty="0">
              <a:solidFill>
                <a:schemeClr val="tx2"/>
              </a:solidFill>
            </a:endParaRPr>
          </a:p>
        </p:txBody>
      </p:sp>
      <p:sp>
        <p:nvSpPr>
          <p:cNvPr id="3" name="Content Placeholder 2"/>
          <p:cNvSpPr>
            <a:spLocks noGrp="1"/>
          </p:cNvSpPr>
          <p:nvPr>
            <p:ph idx="1"/>
          </p:nvPr>
        </p:nvSpPr>
        <p:spPr/>
        <p:txBody>
          <a:bodyPr rtlCol="0">
            <a:normAutofit lnSpcReduction="10000"/>
          </a:bodyPr>
          <a:lstStyle/>
          <a:p>
            <a:pPr fontAlgn="auto">
              <a:spcAft>
                <a:spcPts val="0"/>
              </a:spcAft>
              <a:defRPr/>
            </a:pPr>
            <a:r>
              <a:rPr lang="en-US" dirty="0" smtClean="0">
                <a:solidFill>
                  <a:schemeClr val="tx2"/>
                </a:solidFill>
              </a:rPr>
              <a:t>Divorce can be a major stressor for parents and self-care is important in dealing with stress:</a:t>
            </a:r>
          </a:p>
          <a:p>
            <a:pPr lvl="1" fontAlgn="auto">
              <a:spcAft>
                <a:spcPts val="0"/>
              </a:spcAft>
              <a:defRPr/>
            </a:pPr>
            <a:r>
              <a:rPr lang="en-US" dirty="0" smtClean="0">
                <a:solidFill>
                  <a:schemeClr val="tx2"/>
                </a:solidFill>
              </a:rPr>
              <a:t>LYLW provides tools to:</a:t>
            </a:r>
          </a:p>
          <a:p>
            <a:pPr lvl="2" fontAlgn="auto">
              <a:spcAft>
                <a:spcPts val="0"/>
              </a:spcAft>
              <a:defRPr/>
            </a:pPr>
            <a:r>
              <a:rPr lang="en-US" dirty="0" smtClean="0">
                <a:solidFill>
                  <a:schemeClr val="tx2"/>
                </a:solidFill>
              </a:rPr>
              <a:t>Reduce stress </a:t>
            </a:r>
          </a:p>
          <a:p>
            <a:pPr lvl="2" fontAlgn="auto">
              <a:spcAft>
                <a:spcPts val="0"/>
              </a:spcAft>
              <a:defRPr/>
            </a:pPr>
            <a:r>
              <a:rPr lang="en-US" dirty="0" smtClean="0">
                <a:solidFill>
                  <a:schemeClr val="tx2"/>
                </a:solidFill>
              </a:rPr>
              <a:t>Increase coping skills</a:t>
            </a:r>
          </a:p>
          <a:p>
            <a:pPr marL="114300" indent="0" fontAlgn="auto">
              <a:spcAft>
                <a:spcPts val="0"/>
              </a:spcAft>
              <a:buFont typeface="Arial" panose="020B0604020202020204" pitchFamily="34" charset="0"/>
              <a:buNone/>
              <a:defRPr/>
            </a:pPr>
            <a:r>
              <a:rPr lang="en-US" dirty="0" smtClean="0">
                <a:solidFill>
                  <a:schemeClr val="tx2"/>
                </a:solidFill>
              </a:rPr>
              <a:t>Evaluation components </a:t>
            </a:r>
          </a:p>
          <a:p>
            <a:pPr marL="114300" indent="0" fontAlgn="auto">
              <a:spcAft>
                <a:spcPts val="0"/>
              </a:spcAft>
              <a:buFont typeface="Arial" panose="020B0604020202020204" pitchFamily="34" charset="0"/>
              <a:buNone/>
              <a:defRPr/>
            </a:pPr>
            <a:r>
              <a:rPr lang="en-US" dirty="0" smtClean="0">
                <a:solidFill>
                  <a:schemeClr val="tx2"/>
                </a:solidFill>
              </a:rPr>
              <a:t>are for overall class and </a:t>
            </a:r>
          </a:p>
          <a:p>
            <a:pPr marL="114300" indent="0" fontAlgn="auto">
              <a:spcAft>
                <a:spcPts val="0"/>
              </a:spcAft>
              <a:buFont typeface="Arial" panose="020B0604020202020204" pitchFamily="34" charset="0"/>
              <a:buNone/>
              <a:defRPr/>
            </a:pPr>
            <a:r>
              <a:rPr lang="en-US" dirty="0" smtClean="0">
                <a:solidFill>
                  <a:schemeClr val="tx2"/>
                </a:solidFill>
              </a:rPr>
              <a:t>not specific to LYLW</a:t>
            </a:r>
          </a:p>
        </p:txBody>
      </p:sp>
      <p:pic>
        <p:nvPicPr>
          <p:cNvPr id="56324" name="Picture 3" descr="C:\Users\bob\AppData\Local\Microsoft\Windows\Temporary Internet Files\Content.IE5\Z7OGNPBC\MP90040253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910013"/>
            <a:ext cx="44196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0" y="0"/>
            <a:ext cx="9137650" cy="1417638"/>
          </a:xfrm>
          <a:solidFill>
            <a:srgbClr val="FFC000"/>
          </a:solidFill>
        </p:spPr>
        <p:txBody>
          <a:bodyPr/>
          <a:lstStyle/>
          <a:p>
            <a:r>
              <a:rPr lang="en-US" altLang="en-US" smtClean="0">
                <a:solidFill>
                  <a:schemeClr val="tx2"/>
                </a:solidFill>
              </a:rPr>
              <a:t>Support Groups</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defRPr/>
            </a:pPr>
            <a:r>
              <a:rPr lang="en-US" dirty="0" smtClean="0">
                <a:solidFill>
                  <a:schemeClr val="tx2"/>
                </a:solidFill>
              </a:rPr>
              <a:t>Depression</a:t>
            </a:r>
          </a:p>
          <a:p>
            <a:pPr fontAlgn="auto">
              <a:spcAft>
                <a:spcPts val="0"/>
              </a:spcAft>
              <a:defRPr/>
            </a:pPr>
            <a:r>
              <a:rPr lang="en-US" dirty="0" smtClean="0">
                <a:solidFill>
                  <a:schemeClr val="tx2"/>
                </a:solidFill>
              </a:rPr>
              <a:t>Bipolar</a:t>
            </a:r>
          </a:p>
          <a:p>
            <a:pPr fontAlgn="auto">
              <a:spcAft>
                <a:spcPts val="0"/>
              </a:spcAft>
              <a:defRPr/>
            </a:pPr>
            <a:r>
              <a:rPr lang="en-US" dirty="0" smtClean="0">
                <a:solidFill>
                  <a:schemeClr val="tx2"/>
                </a:solidFill>
              </a:rPr>
              <a:t>Survivors of Suicide</a:t>
            </a:r>
          </a:p>
          <a:p>
            <a:pPr fontAlgn="auto">
              <a:spcAft>
                <a:spcPts val="0"/>
              </a:spcAft>
              <a:defRPr/>
            </a:pPr>
            <a:r>
              <a:rPr lang="en-US" dirty="0" smtClean="0">
                <a:solidFill>
                  <a:schemeClr val="tx2"/>
                </a:solidFill>
              </a:rPr>
              <a:t>LYLW IMPORTANT CONSIDERATION…</a:t>
            </a:r>
          </a:p>
          <a:p>
            <a:pPr marL="0" indent="0" fontAlgn="auto">
              <a:spcAft>
                <a:spcPts val="0"/>
              </a:spcAft>
              <a:buFont typeface="Arial" panose="020B0604020202020204" pitchFamily="34" charset="0"/>
              <a:buNone/>
              <a:defRPr/>
            </a:pPr>
            <a:r>
              <a:rPr lang="en-US" dirty="0">
                <a:solidFill>
                  <a:schemeClr val="tx2"/>
                </a:solidFill>
              </a:rPr>
              <a:t> </a:t>
            </a:r>
            <a:r>
              <a:rPr lang="en-US" dirty="0" smtClean="0">
                <a:solidFill>
                  <a:schemeClr val="tx2"/>
                </a:solidFill>
              </a:rPr>
              <a:t>   (No stigma attached)</a:t>
            </a:r>
            <a:endParaRPr lang="en-US" dirty="0">
              <a:solidFill>
                <a:schemeClr val="tx2"/>
              </a:solidFill>
            </a:endParaRPr>
          </a:p>
          <a:p>
            <a:pPr marL="0" indent="0" fontAlgn="auto">
              <a:spcAft>
                <a:spcPts val="0"/>
              </a:spcAft>
              <a:buFont typeface="Arial" panose="020B0604020202020204" pitchFamily="34" charset="0"/>
              <a:buNone/>
              <a:defRPr/>
            </a:pPr>
            <a:endParaRPr lang="en-US" dirty="0" smtClean="0">
              <a:solidFill>
                <a:schemeClr val="tx2"/>
              </a:solidFill>
            </a:endParaRPr>
          </a:p>
          <a:p>
            <a:pPr marL="0" indent="0" fontAlgn="auto">
              <a:spcAft>
                <a:spcPts val="0"/>
              </a:spcAft>
              <a:buFont typeface="Arial" panose="020B0604020202020204" pitchFamily="34" charset="0"/>
              <a:buNone/>
              <a:defRPr/>
            </a:pPr>
            <a:r>
              <a:rPr lang="en-US" dirty="0" smtClean="0">
                <a:solidFill>
                  <a:schemeClr val="tx2"/>
                </a:solidFill>
              </a:rPr>
              <a:t>Note- the need for support groups will likely continue to grow as an adjunct to treatment as resources dwindle and budget cuts continue  affect treatment options.</a:t>
            </a:r>
            <a:endParaRPr lang="en-US" dirty="0">
              <a:solidFill>
                <a:schemeClr val="tx2"/>
              </a:solidFill>
            </a:endParaRPr>
          </a:p>
        </p:txBody>
      </p:sp>
      <p:pic>
        <p:nvPicPr>
          <p:cNvPr id="57348" name="Picture 4" descr="C:\Users\bob\AppData\Local\Microsoft\Windows\Temporary Internet Files\Content.IE5\PIM7HJUK\MP910216391[1].png"/>
          <p:cNvPicPr>
            <a:picLocks noChangeAspect="1" noChangeArrowheads="1"/>
          </p:cNvPicPr>
          <p:nvPr/>
        </p:nvPicPr>
        <p:blipFill>
          <a:blip r:embed="rId2">
            <a:extLst>
              <a:ext uri="{28A0092B-C50C-407E-A947-70E740481C1C}">
                <a14:useLocalDpi xmlns:a14="http://schemas.microsoft.com/office/drawing/2010/main" val="0"/>
              </a:ext>
            </a:extLst>
          </a:blip>
          <a:srcRect l="11609" r="11667" b="13670"/>
          <a:stretch>
            <a:fillRect/>
          </a:stretch>
        </p:blipFill>
        <p:spPr bwMode="auto">
          <a:xfrm>
            <a:off x="6491288" y="1447800"/>
            <a:ext cx="2646362"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0" y="0"/>
            <a:ext cx="9142413" cy="1417638"/>
          </a:xfrm>
          <a:solidFill>
            <a:srgbClr val="FFC000"/>
          </a:solidFill>
        </p:spPr>
        <p:txBody>
          <a:bodyPr/>
          <a:lstStyle/>
          <a:p>
            <a:r>
              <a:rPr lang="en-US" altLang="en-US" smtClean="0">
                <a:solidFill>
                  <a:schemeClr val="tx2"/>
                </a:solidFill>
              </a:rPr>
              <a:t>LYLW Integration Into Support Groups</a:t>
            </a:r>
            <a:endParaRPr lang="en-US" altLang="en-US" smtClean="0"/>
          </a:p>
        </p:txBody>
      </p:sp>
      <p:sp>
        <p:nvSpPr>
          <p:cNvPr id="3" name="Content Placeholder 2"/>
          <p:cNvSpPr>
            <a:spLocks noGrp="1"/>
          </p:cNvSpPr>
          <p:nvPr>
            <p:ph idx="1"/>
          </p:nvPr>
        </p:nvSpPr>
        <p:spPr>
          <a:xfrm>
            <a:off x="457200" y="1600200"/>
            <a:ext cx="8229600" cy="4572000"/>
          </a:xfrm>
        </p:spPr>
        <p:txBody>
          <a:bodyPr rtlCol="0">
            <a:normAutofit/>
          </a:bodyPr>
          <a:lstStyle/>
          <a:p>
            <a:pPr fontAlgn="auto">
              <a:spcAft>
                <a:spcPts val="0"/>
              </a:spcAft>
              <a:defRPr/>
            </a:pPr>
            <a:r>
              <a:rPr lang="en-US" dirty="0" smtClean="0">
                <a:solidFill>
                  <a:schemeClr val="tx2"/>
                </a:solidFill>
              </a:rPr>
              <a:t>LYLW Support Group as a stand-alone group</a:t>
            </a:r>
          </a:p>
          <a:p>
            <a:pPr lvl="1" fontAlgn="auto">
              <a:spcAft>
                <a:spcPts val="0"/>
              </a:spcAft>
              <a:defRPr/>
            </a:pPr>
            <a:r>
              <a:rPr lang="en-US" dirty="0" smtClean="0">
                <a:solidFill>
                  <a:schemeClr val="tx2"/>
                </a:solidFill>
              </a:rPr>
              <a:t>Developed 10 week curriculum</a:t>
            </a:r>
          </a:p>
          <a:p>
            <a:pPr lvl="2" fontAlgn="auto">
              <a:spcAft>
                <a:spcPts val="0"/>
              </a:spcAft>
              <a:defRPr/>
            </a:pPr>
            <a:r>
              <a:rPr lang="en-US" dirty="0" smtClean="0">
                <a:solidFill>
                  <a:schemeClr val="tx2"/>
                </a:solidFill>
              </a:rPr>
              <a:t>One item per week for 10 weeks-begins again week 11</a:t>
            </a:r>
          </a:p>
          <a:p>
            <a:pPr lvl="2" fontAlgn="auto">
              <a:spcAft>
                <a:spcPts val="0"/>
              </a:spcAft>
              <a:defRPr/>
            </a:pPr>
            <a:r>
              <a:rPr lang="en-US" dirty="0" smtClean="0">
                <a:solidFill>
                  <a:schemeClr val="tx2"/>
                </a:solidFill>
              </a:rPr>
              <a:t>Open group-clients may begin at any time</a:t>
            </a:r>
          </a:p>
          <a:p>
            <a:pPr lvl="2" fontAlgn="auto">
              <a:spcAft>
                <a:spcPts val="0"/>
              </a:spcAft>
              <a:defRPr/>
            </a:pPr>
            <a:r>
              <a:rPr lang="en-US" dirty="0" smtClean="0">
                <a:solidFill>
                  <a:schemeClr val="tx2"/>
                </a:solidFill>
              </a:rPr>
              <a:t>Support Group Facilitator Training</a:t>
            </a:r>
          </a:p>
          <a:p>
            <a:pPr lvl="1" fontAlgn="auto">
              <a:spcAft>
                <a:spcPts val="0"/>
              </a:spcAft>
              <a:defRPr/>
            </a:pPr>
            <a:r>
              <a:rPr lang="en-US" dirty="0" smtClean="0">
                <a:solidFill>
                  <a:schemeClr val="tx2"/>
                </a:solidFill>
              </a:rPr>
              <a:t>Evaluation component</a:t>
            </a:r>
          </a:p>
          <a:p>
            <a:pPr lvl="2" fontAlgn="auto">
              <a:spcAft>
                <a:spcPts val="0"/>
              </a:spcAft>
              <a:defRPr/>
            </a:pPr>
            <a:r>
              <a:rPr lang="en-US" dirty="0" smtClean="0">
                <a:solidFill>
                  <a:schemeClr val="tx2"/>
                </a:solidFill>
              </a:rPr>
              <a:t>Self-report survey on use of </a:t>
            </a:r>
          </a:p>
          <a:p>
            <a:pPr marL="914400" lvl="2" indent="0" fontAlgn="auto">
              <a:spcAft>
                <a:spcPts val="0"/>
              </a:spcAft>
              <a:buFont typeface="Arial" panose="020B0604020202020204" pitchFamily="34" charset="0"/>
              <a:buNone/>
              <a:defRPr/>
            </a:pPr>
            <a:r>
              <a:rPr lang="en-US" dirty="0">
                <a:solidFill>
                  <a:schemeClr val="tx2"/>
                </a:solidFill>
              </a:rPr>
              <a:t> </a:t>
            </a:r>
            <a:r>
              <a:rPr lang="en-US" dirty="0" smtClean="0">
                <a:solidFill>
                  <a:schemeClr val="tx2"/>
                </a:solidFill>
              </a:rPr>
              <a:t>  10 items given each week</a:t>
            </a:r>
          </a:p>
          <a:p>
            <a:pPr lvl="2" fontAlgn="auto">
              <a:spcAft>
                <a:spcPts val="0"/>
              </a:spcAft>
              <a:defRPr/>
            </a:pPr>
            <a:r>
              <a:rPr lang="en-US" dirty="0" smtClean="0">
                <a:solidFill>
                  <a:schemeClr val="tx2"/>
                </a:solidFill>
              </a:rPr>
              <a:t>Depression survey given weekly</a:t>
            </a:r>
            <a:endParaRPr lang="en-US" dirty="0" smtClean="0"/>
          </a:p>
        </p:txBody>
      </p:sp>
      <p:pic>
        <p:nvPicPr>
          <p:cNvPr id="58372" name="Picture 4" descr="C:\Users\bob\AppData\Local\Microsoft\Windows\Temporary Internet Files\Content.IE5\W1JQMNU8\MP90043063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3413" y="4575175"/>
            <a:ext cx="3429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rPr>
              <a:t>Support Group Adaptability</a:t>
            </a:r>
          </a:p>
        </p:txBody>
      </p:sp>
      <p:sp>
        <p:nvSpPr>
          <p:cNvPr id="59395" name="Content Placeholder 2"/>
          <p:cNvSpPr>
            <a:spLocks noGrp="1"/>
          </p:cNvSpPr>
          <p:nvPr>
            <p:ph idx="1"/>
          </p:nvPr>
        </p:nvSpPr>
        <p:spPr/>
        <p:txBody>
          <a:bodyPr/>
          <a:lstStyle/>
          <a:p>
            <a:r>
              <a:rPr lang="en-US" altLang="en-US" smtClean="0">
                <a:solidFill>
                  <a:schemeClr val="tx2"/>
                </a:solidFill>
              </a:rPr>
              <a:t>General public support group</a:t>
            </a:r>
          </a:p>
          <a:p>
            <a:r>
              <a:rPr lang="en-US" altLang="en-US" smtClean="0">
                <a:solidFill>
                  <a:schemeClr val="tx2"/>
                </a:solidFill>
              </a:rPr>
              <a:t>Taking place of depression and bipolar groups</a:t>
            </a:r>
          </a:p>
          <a:p>
            <a:r>
              <a:rPr lang="en-US" altLang="en-US" smtClean="0">
                <a:solidFill>
                  <a:schemeClr val="tx2"/>
                </a:solidFill>
              </a:rPr>
              <a:t>Special populations</a:t>
            </a:r>
          </a:p>
          <a:p>
            <a:pPr lvl="1"/>
            <a:r>
              <a:rPr lang="en-US" altLang="en-US" smtClean="0">
                <a:solidFill>
                  <a:schemeClr val="tx2"/>
                </a:solidFill>
              </a:rPr>
              <a:t>Victims of domestic violence</a:t>
            </a:r>
          </a:p>
        </p:txBody>
      </p:sp>
      <p:pic>
        <p:nvPicPr>
          <p:cNvPr id="59396" name="Picture 2" descr="C:\Users\bob\AppData\Local\Microsoft\Windows\Temporary Internet Files\Content.IE5\PIM7HJUK\MP90043946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975100"/>
            <a:ext cx="44196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rPr>
              <a:t>Evaluation Outcomes</a:t>
            </a:r>
          </a:p>
        </p:txBody>
      </p:sp>
      <p:sp>
        <p:nvSpPr>
          <p:cNvPr id="3" name="Content Placeholder 2"/>
          <p:cNvSpPr>
            <a:spLocks noGrp="1"/>
          </p:cNvSpPr>
          <p:nvPr>
            <p:ph idx="1"/>
          </p:nvPr>
        </p:nvSpPr>
        <p:spPr/>
        <p:txBody>
          <a:bodyPr rtlCol="0">
            <a:normAutofit/>
          </a:bodyPr>
          <a:lstStyle/>
          <a:p>
            <a:pPr fontAlgn="auto">
              <a:spcAft>
                <a:spcPts val="0"/>
              </a:spcAft>
              <a:defRPr/>
            </a:pPr>
            <a:r>
              <a:rPr lang="en-US" dirty="0" smtClean="0"/>
              <a:t>LYLW Survey</a:t>
            </a:r>
          </a:p>
          <a:p>
            <a:pPr fontAlgn="auto">
              <a:spcAft>
                <a:spcPts val="0"/>
              </a:spcAft>
              <a:defRPr/>
            </a:pPr>
            <a:r>
              <a:rPr lang="en-US" dirty="0" smtClean="0"/>
              <a:t>Depression Scale</a:t>
            </a:r>
            <a:endParaRPr lang="en-US" dirty="0"/>
          </a:p>
          <a:p>
            <a:pPr fontAlgn="auto">
              <a:spcAft>
                <a:spcPts val="0"/>
              </a:spcAft>
              <a:defRPr/>
            </a:pPr>
            <a:endParaRPr lang="en-US" dirty="0" smtClean="0"/>
          </a:p>
          <a:p>
            <a:pPr marL="0" indent="0" fontAlgn="auto">
              <a:spcAft>
                <a:spcPts val="0"/>
              </a:spcAft>
              <a:buFont typeface="Arial" panose="020B0604020202020204" pitchFamily="34" charset="0"/>
              <a:buNone/>
              <a:defRPr/>
            </a:pPr>
            <a:r>
              <a:rPr lang="en-US" dirty="0" smtClean="0"/>
              <a:t>Issues</a:t>
            </a:r>
          </a:p>
          <a:p>
            <a:pPr fontAlgn="auto">
              <a:spcAft>
                <a:spcPts val="0"/>
              </a:spcAft>
              <a:defRPr/>
            </a:pPr>
            <a:r>
              <a:rPr lang="en-US" dirty="0" smtClean="0"/>
              <a:t>Not all people who started the group completed the 10 weeks</a:t>
            </a:r>
          </a:p>
          <a:p>
            <a:pPr fontAlgn="auto">
              <a:spcAft>
                <a:spcPts val="0"/>
              </a:spcAft>
              <a:defRPr/>
            </a:pPr>
            <a:r>
              <a:rPr lang="en-US" dirty="0" smtClean="0"/>
              <a:t>Questionnaires can be cumbersome for weekly meetings and eat up time</a:t>
            </a:r>
          </a:p>
        </p:txBody>
      </p:sp>
      <p:pic>
        <p:nvPicPr>
          <p:cNvPr id="604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61442" name="Picture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457200"/>
            <a:ext cx="4518025" cy="585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533400"/>
            <a:ext cx="7843838" cy="56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0" y="0"/>
            <a:ext cx="9126538" cy="1417638"/>
          </a:xfrm>
          <a:solidFill>
            <a:srgbClr val="FFC000"/>
          </a:solidFill>
        </p:spPr>
        <p:txBody>
          <a:bodyPr/>
          <a:lstStyle/>
          <a:p>
            <a:r>
              <a:rPr lang="en-US" altLang="en-US" smtClean="0">
                <a:solidFill>
                  <a:schemeClr val="tx2"/>
                </a:solidFill>
              </a:rPr>
              <a:t>Workplace</a:t>
            </a:r>
          </a:p>
        </p:txBody>
      </p:sp>
      <p:sp>
        <p:nvSpPr>
          <p:cNvPr id="3" name="Content Placeholder 2"/>
          <p:cNvSpPr>
            <a:spLocks noGrp="1"/>
          </p:cNvSpPr>
          <p:nvPr>
            <p:ph idx="1"/>
          </p:nvPr>
        </p:nvSpPr>
        <p:spPr/>
        <p:txBody>
          <a:bodyPr rtlCol="0">
            <a:normAutofit/>
          </a:bodyPr>
          <a:lstStyle/>
          <a:p>
            <a:pPr marL="0" indent="0" fontAlgn="auto">
              <a:spcAft>
                <a:spcPts val="0"/>
              </a:spcAft>
              <a:buFont typeface="Arial" panose="020B0604020202020204" pitchFamily="34" charset="0"/>
              <a:buNone/>
              <a:defRPr/>
            </a:pPr>
            <a:r>
              <a:rPr lang="en-US" dirty="0" smtClean="0">
                <a:solidFill>
                  <a:schemeClr val="tx2"/>
                </a:solidFill>
              </a:rPr>
              <a:t>MHAECF regularly provides training and support for local businesses on such topics as:</a:t>
            </a:r>
          </a:p>
          <a:p>
            <a:pPr fontAlgn="auto">
              <a:spcAft>
                <a:spcPts val="0"/>
              </a:spcAft>
              <a:defRPr/>
            </a:pPr>
            <a:r>
              <a:rPr lang="en-US" dirty="0">
                <a:solidFill>
                  <a:schemeClr val="tx2"/>
                </a:solidFill>
              </a:rPr>
              <a:t>	</a:t>
            </a:r>
            <a:r>
              <a:rPr lang="en-US" dirty="0" smtClean="0">
                <a:solidFill>
                  <a:schemeClr val="tx2"/>
                </a:solidFill>
              </a:rPr>
              <a:t>Depression</a:t>
            </a:r>
          </a:p>
          <a:p>
            <a:pPr fontAlgn="auto">
              <a:spcAft>
                <a:spcPts val="0"/>
              </a:spcAft>
              <a:defRPr/>
            </a:pPr>
            <a:r>
              <a:rPr lang="en-US" dirty="0">
                <a:solidFill>
                  <a:schemeClr val="tx2"/>
                </a:solidFill>
              </a:rPr>
              <a:t>	</a:t>
            </a:r>
            <a:r>
              <a:rPr lang="en-US" dirty="0" smtClean="0">
                <a:solidFill>
                  <a:schemeClr val="tx2"/>
                </a:solidFill>
              </a:rPr>
              <a:t>Mental Illness</a:t>
            </a:r>
          </a:p>
          <a:p>
            <a:pPr fontAlgn="auto">
              <a:spcAft>
                <a:spcPts val="0"/>
              </a:spcAft>
              <a:defRPr/>
            </a:pPr>
            <a:r>
              <a:rPr lang="en-US" dirty="0">
                <a:solidFill>
                  <a:schemeClr val="tx2"/>
                </a:solidFill>
              </a:rPr>
              <a:t>	</a:t>
            </a:r>
            <a:r>
              <a:rPr lang="en-US" dirty="0" smtClean="0">
                <a:solidFill>
                  <a:schemeClr val="tx2"/>
                </a:solidFill>
              </a:rPr>
              <a:t>Suicide prevention</a:t>
            </a:r>
          </a:p>
          <a:p>
            <a:pPr fontAlgn="auto">
              <a:spcAft>
                <a:spcPts val="0"/>
              </a:spcAft>
              <a:defRPr/>
            </a:pPr>
            <a:r>
              <a:rPr lang="en-US" dirty="0">
                <a:solidFill>
                  <a:schemeClr val="tx2"/>
                </a:solidFill>
              </a:rPr>
              <a:t>	</a:t>
            </a:r>
            <a:r>
              <a:rPr lang="en-US" dirty="0" smtClean="0">
                <a:solidFill>
                  <a:schemeClr val="tx2"/>
                </a:solidFill>
              </a:rPr>
              <a:t>Other topics as requested</a:t>
            </a:r>
          </a:p>
          <a:p>
            <a:pPr fontAlgn="auto">
              <a:spcAft>
                <a:spcPts val="0"/>
              </a:spcAft>
              <a:defRPr/>
            </a:pPr>
            <a:endParaRPr lang="en-US" dirty="0"/>
          </a:p>
        </p:txBody>
      </p:sp>
      <p:pic>
        <p:nvPicPr>
          <p:cNvPr id="63492" name="Picture 2" descr="C:\Users\bob\AppData\Local\Microsoft\Windows\Temporary Internet Files\Content.IE5\Z7OGNPBC\MP9004221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638" y="4165600"/>
            <a:ext cx="31369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0"/>
            <a:ext cx="7543800" cy="950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smtClean="0">
                <a:solidFill>
                  <a:schemeClr val="tx2"/>
                </a:solidFill>
              </a:rPr>
              <a:t>LYLW Integration Into </a:t>
            </a:r>
            <a:br>
              <a:rPr lang="en-US" dirty="0" smtClean="0">
                <a:solidFill>
                  <a:schemeClr val="tx2"/>
                </a:solidFill>
              </a:rPr>
            </a:br>
            <a:r>
              <a:rPr lang="en-US" dirty="0" smtClean="0">
                <a:solidFill>
                  <a:schemeClr val="tx2"/>
                </a:solidFill>
              </a:rPr>
              <a:t>the Workplace</a:t>
            </a:r>
            <a:endParaRPr lang="en-US" dirty="0"/>
          </a:p>
        </p:txBody>
      </p:sp>
      <p:sp>
        <p:nvSpPr>
          <p:cNvPr id="3" name="Content Placeholder 2"/>
          <p:cNvSpPr>
            <a:spLocks noGrp="1"/>
          </p:cNvSpPr>
          <p:nvPr>
            <p:ph idx="1"/>
          </p:nvPr>
        </p:nvSpPr>
        <p:spPr/>
        <p:txBody>
          <a:bodyPr rtlCol="0">
            <a:normAutofit/>
          </a:bodyPr>
          <a:lstStyle/>
          <a:p>
            <a:pPr fontAlgn="auto">
              <a:spcAft>
                <a:spcPts val="0"/>
              </a:spcAft>
              <a:defRPr/>
            </a:pPr>
            <a:r>
              <a:rPr lang="en-US" dirty="0" smtClean="0">
                <a:solidFill>
                  <a:schemeClr val="tx2"/>
                </a:solidFill>
              </a:rPr>
              <a:t>Development of</a:t>
            </a:r>
          </a:p>
          <a:p>
            <a:pPr marL="0" indent="0" fontAlgn="auto">
              <a:spcAft>
                <a:spcPts val="0"/>
              </a:spcAft>
              <a:buFont typeface="Arial" panose="020B0604020202020204" pitchFamily="34" charset="0"/>
              <a:buNone/>
              <a:defRPr/>
            </a:pPr>
            <a:r>
              <a:rPr lang="en-US" dirty="0">
                <a:solidFill>
                  <a:schemeClr val="tx2"/>
                </a:solidFill>
              </a:rPr>
              <a:t> </a:t>
            </a:r>
            <a:r>
              <a:rPr lang="en-US" dirty="0" smtClean="0">
                <a:solidFill>
                  <a:schemeClr val="tx2"/>
                </a:solidFill>
              </a:rPr>
              <a:t>   2 hour presentations</a:t>
            </a:r>
          </a:p>
          <a:p>
            <a:pPr fontAlgn="auto">
              <a:spcAft>
                <a:spcPts val="0"/>
              </a:spcAft>
              <a:defRPr/>
            </a:pPr>
            <a:endParaRPr lang="en-US" dirty="0">
              <a:solidFill>
                <a:schemeClr val="tx2"/>
              </a:solidFill>
            </a:endParaRPr>
          </a:p>
          <a:p>
            <a:pPr fontAlgn="auto">
              <a:spcAft>
                <a:spcPts val="0"/>
              </a:spcAft>
              <a:defRPr/>
            </a:pPr>
            <a:r>
              <a:rPr lang="en-US" dirty="0" smtClean="0">
                <a:solidFill>
                  <a:schemeClr val="tx2"/>
                </a:solidFill>
              </a:rPr>
              <a:t>Evaluation component</a:t>
            </a:r>
          </a:p>
          <a:p>
            <a:pPr lvl="1" fontAlgn="auto">
              <a:spcAft>
                <a:spcPts val="0"/>
              </a:spcAft>
              <a:defRPr/>
            </a:pPr>
            <a:r>
              <a:rPr lang="en-US" dirty="0" smtClean="0">
                <a:solidFill>
                  <a:schemeClr val="tx2"/>
                </a:solidFill>
              </a:rPr>
              <a:t>Presentation evaluation</a:t>
            </a:r>
          </a:p>
          <a:p>
            <a:pPr marL="457200" lvl="1" indent="0" fontAlgn="auto">
              <a:spcAft>
                <a:spcPts val="0"/>
              </a:spcAft>
              <a:buFont typeface="Arial" panose="020B0604020202020204" pitchFamily="34" charset="0"/>
              <a:buNone/>
              <a:defRPr/>
            </a:pPr>
            <a:endParaRPr lang="en-US" dirty="0">
              <a:solidFill>
                <a:schemeClr val="tx2"/>
              </a:solidFill>
            </a:endParaRPr>
          </a:p>
        </p:txBody>
      </p:sp>
      <p:pic>
        <p:nvPicPr>
          <p:cNvPr id="64516" name="Picture 2" descr="C:\Users\bob\AppData\Local\Microsoft\Windows\Temporary Internet Files\Content.IE5\TZ1A3V6I\MP900439373[1].jpg"/>
          <p:cNvPicPr>
            <a:picLocks noChangeAspect="1" noChangeArrowheads="1"/>
          </p:cNvPicPr>
          <p:nvPr/>
        </p:nvPicPr>
        <p:blipFill>
          <a:blip r:embed="rId2">
            <a:extLst>
              <a:ext uri="{28A0092B-C50C-407E-A947-70E740481C1C}">
                <a14:useLocalDpi xmlns:a14="http://schemas.microsoft.com/office/drawing/2010/main" val="0"/>
              </a:ext>
            </a:extLst>
          </a:blip>
          <a:srcRect l="-2826" r="2826" b="30063"/>
          <a:stretch>
            <a:fillRect/>
          </a:stretch>
        </p:blipFill>
        <p:spPr bwMode="auto">
          <a:xfrm>
            <a:off x="5184775" y="1422400"/>
            <a:ext cx="3967163"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248400"/>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72200"/>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rPr>
              <a:t>Annual Award</a:t>
            </a:r>
          </a:p>
        </p:txBody>
      </p:sp>
      <p:sp>
        <p:nvSpPr>
          <p:cNvPr id="3" name="Content Placeholder 2"/>
          <p:cNvSpPr>
            <a:spLocks noGrp="1"/>
          </p:cNvSpPr>
          <p:nvPr>
            <p:ph idx="1"/>
          </p:nvPr>
        </p:nvSpPr>
        <p:spPr/>
        <p:txBody>
          <a:bodyPr rtlCol="0">
            <a:normAutofit fontScale="92500" lnSpcReduction="10000"/>
          </a:bodyPr>
          <a:lstStyle/>
          <a:p>
            <a:pPr marL="0" indent="0" fontAlgn="auto">
              <a:spcAft>
                <a:spcPts val="0"/>
              </a:spcAft>
              <a:buFont typeface="Arial" panose="020B0604020202020204" pitchFamily="34" charset="0"/>
              <a:buNone/>
              <a:defRPr/>
            </a:pPr>
            <a:r>
              <a:rPr lang="en-US" dirty="0" smtClean="0">
                <a:solidFill>
                  <a:schemeClr val="tx2"/>
                </a:solidFill>
              </a:rPr>
              <a:t>Awards presented at Annual Meeting:</a:t>
            </a:r>
          </a:p>
          <a:p>
            <a:pPr lvl="1" fontAlgn="auto">
              <a:spcAft>
                <a:spcPts val="0"/>
              </a:spcAft>
              <a:defRPr/>
            </a:pPr>
            <a:r>
              <a:rPr lang="en-US" dirty="0" smtClean="0">
                <a:solidFill>
                  <a:schemeClr val="tx2"/>
                </a:solidFill>
              </a:rPr>
              <a:t>Golden Bell Award</a:t>
            </a:r>
          </a:p>
          <a:p>
            <a:pPr lvl="1" fontAlgn="auto">
              <a:spcAft>
                <a:spcPts val="0"/>
              </a:spcAft>
              <a:defRPr/>
            </a:pPr>
            <a:r>
              <a:rPr lang="en-US" dirty="0" smtClean="0">
                <a:solidFill>
                  <a:schemeClr val="tx2"/>
                </a:solidFill>
              </a:rPr>
              <a:t>Community Service Award</a:t>
            </a:r>
          </a:p>
          <a:p>
            <a:pPr lvl="1" fontAlgn="auto">
              <a:spcAft>
                <a:spcPts val="0"/>
              </a:spcAft>
              <a:defRPr/>
            </a:pPr>
            <a:r>
              <a:rPr lang="en-US" dirty="0" smtClean="0">
                <a:solidFill>
                  <a:schemeClr val="tx2"/>
                </a:solidFill>
              </a:rPr>
              <a:t>Volunteer of the Year Award</a:t>
            </a:r>
          </a:p>
          <a:p>
            <a:pPr lvl="1" fontAlgn="auto">
              <a:spcAft>
                <a:spcPts val="0"/>
              </a:spcAft>
              <a:defRPr/>
            </a:pPr>
            <a:r>
              <a:rPr lang="en-US" dirty="0" smtClean="0">
                <a:solidFill>
                  <a:schemeClr val="tx2"/>
                </a:solidFill>
              </a:rPr>
              <a:t>Media Award</a:t>
            </a:r>
            <a:endParaRPr lang="en-US" dirty="0">
              <a:solidFill>
                <a:schemeClr val="tx2"/>
              </a:solidFill>
            </a:endParaRPr>
          </a:p>
          <a:p>
            <a:pPr lvl="1" fontAlgn="auto">
              <a:spcAft>
                <a:spcPts val="0"/>
              </a:spcAft>
              <a:defRPr/>
            </a:pPr>
            <a:endParaRPr lang="en-US" dirty="0" smtClean="0">
              <a:solidFill>
                <a:schemeClr val="tx2"/>
              </a:solidFill>
            </a:endParaRPr>
          </a:p>
          <a:p>
            <a:pPr marL="0" indent="0" fontAlgn="auto">
              <a:spcAft>
                <a:spcPts val="0"/>
              </a:spcAft>
              <a:buFont typeface="Arial" panose="020B0604020202020204" pitchFamily="34" charset="0"/>
              <a:buNone/>
              <a:defRPr/>
            </a:pPr>
            <a:r>
              <a:rPr lang="en-US" dirty="0" smtClean="0">
                <a:solidFill>
                  <a:schemeClr val="tx2"/>
                </a:solidFill>
              </a:rPr>
              <a:t>In 2011, MHAECF added the Live Your                     Life Well Award for a client who has made significant progress in their life using the Live Your Life Well principles.  </a:t>
            </a:r>
          </a:p>
        </p:txBody>
      </p:sp>
      <p:pic>
        <p:nvPicPr>
          <p:cNvPr id="65540" name="Picture 3" descr="C:\Users\bob\AppData\Local\Microsoft\Windows\Temporary Internet Files\Content.IE5\PIM7HJUK\MC900282496[1].wmf"/>
          <p:cNvPicPr>
            <a:picLocks noChangeAspect="1" noChangeArrowheads="1"/>
          </p:cNvPicPr>
          <p:nvPr/>
        </p:nvPicPr>
        <p:blipFill>
          <a:blip r:embed="rId2">
            <a:extLst>
              <a:ext uri="{28A0092B-C50C-407E-A947-70E740481C1C}">
                <a14:useLocalDpi xmlns:a14="http://schemas.microsoft.com/office/drawing/2010/main" val="0"/>
              </a:ext>
            </a:extLst>
          </a:blip>
          <a:srcRect r="5351" b="4524"/>
          <a:stretch>
            <a:fillRect/>
          </a:stretch>
        </p:blipFill>
        <p:spPr bwMode="auto">
          <a:xfrm>
            <a:off x="6854825" y="1371600"/>
            <a:ext cx="2289175"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34475" cy="1417638"/>
          </a:xfrm>
          <a:solidFill>
            <a:srgbClr val="FFC000"/>
          </a:solidFill>
        </p:spPr>
        <p:txBody>
          <a:bodyPr rtlCol="0">
            <a:normAutofit fontScale="90000"/>
          </a:bodyPr>
          <a:lstStyle/>
          <a:p>
            <a:pPr fontAlgn="auto">
              <a:spcAft>
                <a:spcPts val="0"/>
              </a:spcAft>
              <a:defRPr/>
            </a:pPr>
            <a:r>
              <a:rPr lang="en-US" dirty="0" smtClean="0">
                <a:solidFill>
                  <a:schemeClr val="tx2"/>
                </a:solidFill>
              </a:rPr>
              <a:t>     Live Your Life Well </a:t>
            </a:r>
            <a:br>
              <a:rPr lang="en-US" dirty="0" smtClean="0">
                <a:solidFill>
                  <a:schemeClr val="tx2"/>
                </a:solidFill>
              </a:rPr>
            </a:br>
            <a:r>
              <a:rPr lang="en-US" dirty="0" smtClean="0">
                <a:solidFill>
                  <a:schemeClr val="tx2"/>
                </a:solidFill>
              </a:rPr>
              <a:t>     Promotion </a:t>
            </a:r>
            <a:endParaRPr lang="en-US" dirty="0">
              <a:solidFill>
                <a:schemeClr val="tx2"/>
              </a:solidFill>
            </a:endParaRPr>
          </a:p>
        </p:txBody>
      </p:sp>
      <p:sp>
        <p:nvSpPr>
          <p:cNvPr id="66563" name="Content Placeholder 2"/>
          <p:cNvSpPr>
            <a:spLocks noGrp="1"/>
          </p:cNvSpPr>
          <p:nvPr>
            <p:ph idx="1"/>
          </p:nvPr>
        </p:nvSpPr>
        <p:spPr/>
        <p:txBody>
          <a:bodyPr/>
          <a:lstStyle/>
          <a:p>
            <a:r>
              <a:rPr lang="en-US" altLang="en-US" smtClean="0">
                <a:solidFill>
                  <a:schemeClr val="tx2"/>
                </a:solidFill>
              </a:rPr>
              <a:t>Logo on business cards</a:t>
            </a:r>
          </a:p>
          <a:p>
            <a:r>
              <a:rPr lang="en-US" altLang="en-US" smtClean="0">
                <a:solidFill>
                  <a:schemeClr val="tx2"/>
                </a:solidFill>
              </a:rPr>
              <a:t>Logo on outgoing mail</a:t>
            </a:r>
          </a:p>
          <a:p>
            <a:r>
              <a:rPr lang="en-US" altLang="en-US" smtClean="0">
                <a:solidFill>
                  <a:schemeClr val="tx2"/>
                </a:solidFill>
              </a:rPr>
              <a:t>Answering machine message “home of the Live Your Life Well Program”</a:t>
            </a:r>
          </a:p>
          <a:p>
            <a:r>
              <a:rPr lang="en-US" altLang="en-US" smtClean="0">
                <a:solidFill>
                  <a:schemeClr val="tx2"/>
                </a:solidFill>
              </a:rPr>
              <a:t>Brochures provided at all                        presentations</a:t>
            </a:r>
          </a:p>
          <a:p>
            <a:r>
              <a:rPr lang="en-US" altLang="en-US" smtClean="0">
                <a:solidFill>
                  <a:schemeClr val="tx2"/>
                </a:solidFill>
              </a:rPr>
              <a:t>Brochures provided to                         community </a:t>
            </a:r>
          </a:p>
          <a:p>
            <a:endParaRPr lang="en-US" altLang="en-US" smtClean="0"/>
          </a:p>
        </p:txBody>
      </p:sp>
      <p:pic>
        <p:nvPicPr>
          <p:cNvPr id="66564" name="Picture 3" descr="C:\Users\bob\AppData\Local\Microsoft\Windows\Temporary Internet Files\Content.IE5\PIM7HJUK\MP90044298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233863"/>
            <a:ext cx="396240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0"/>
            <a:ext cx="2036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4"/>
          <p:cNvSpPr>
            <a:spLocks noGrp="1"/>
          </p:cNvSpPr>
          <p:nvPr>
            <p:ph idx="1"/>
          </p:nvPr>
        </p:nvSpPr>
        <p:spPr>
          <a:xfrm>
            <a:off x="0" y="0"/>
            <a:ext cx="9144000" cy="6858000"/>
          </a:xfrm>
          <a:solidFill>
            <a:srgbClr val="FFC000"/>
          </a:solidFill>
        </p:spPr>
        <p:txBody>
          <a:bodyPr/>
          <a:lstStyle/>
          <a:p>
            <a:pPr marL="0" indent="0">
              <a:buFont typeface="Arial" panose="020B0604020202020204" pitchFamily="34" charset="0"/>
              <a:buNone/>
            </a:pPr>
            <a:endParaRPr lang="en-US" altLang="en-US" smtClean="0"/>
          </a:p>
          <a:p>
            <a:pPr marL="0" indent="0">
              <a:buFont typeface="Arial" panose="020B0604020202020204" pitchFamily="34" charset="0"/>
              <a:buNone/>
            </a:pPr>
            <a:endParaRPr lang="en-US" altLang="en-US" smtClean="0"/>
          </a:p>
          <a:p>
            <a:pPr marL="0" indent="0" algn="ctr">
              <a:buFont typeface="Arial" panose="020B0604020202020204" pitchFamily="34" charset="0"/>
              <a:buNone/>
            </a:pPr>
            <a:r>
              <a:rPr lang="en-US" altLang="en-US" smtClean="0">
                <a:solidFill>
                  <a:srgbClr val="0070C0"/>
                </a:solidFill>
              </a:rPr>
              <a:t>Through using the 10 principles you can …</a:t>
            </a:r>
          </a:p>
        </p:txBody>
      </p:sp>
      <p:pic>
        <p:nvPicPr>
          <p:cNvPr id="67587"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2590800"/>
            <a:ext cx="4392613" cy="1312863"/>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re 1"/>
          <p:cNvSpPr>
            <a:spLocks noGrp="1"/>
          </p:cNvSpPr>
          <p:nvPr>
            <p:ph type="title"/>
          </p:nvPr>
        </p:nvSpPr>
        <p:spPr>
          <a:xfrm>
            <a:off x="357188" y="1500188"/>
            <a:ext cx="8329612" cy="1143000"/>
          </a:xfrm>
        </p:spPr>
        <p:txBody>
          <a:bodyPr rtlCol="0">
            <a:normAutofit/>
          </a:bodyPr>
          <a:lstStyle/>
          <a:p>
            <a:pPr eaLnBrk="1" fontAlgn="auto" hangingPunct="1">
              <a:spcAft>
                <a:spcPts val="0"/>
              </a:spcAft>
              <a:defRPr/>
            </a:pPr>
            <a:r>
              <a:rPr lang="fr-CA" dirty="0" smtClean="0">
                <a:solidFill>
                  <a:schemeClr val="tx1">
                    <a:lumMod val="75000"/>
                    <a:lumOff val="25000"/>
                  </a:schemeClr>
                </a:solidFill>
              </a:rPr>
              <a:t>Questions?</a:t>
            </a:r>
            <a:endParaRPr lang="fr-FR" dirty="0" smtClean="0">
              <a:solidFill>
                <a:schemeClr val="tx1">
                  <a:lumMod val="75000"/>
                  <a:lumOff val="25000"/>
                </a:schemeClr>
              </a:solidFill>
            </a:endParaRPr>
          </a:p>
        </p:txBody>
      </p:sp>
      <p:sp>
        <p:nvSpPr>
          <p:cNvPr id="5" name="Espace réservé du contenu 2"/>
          <p:cNvSpPr>
            <a:spLocks noGrp="1"/>
          </p:cNvSpPr>
          <p:nvPr>
            <p:ph idx="1"/>
          </p:nvPr>
        </p:nvSpPr>
        <p:spPr>
          <a:xfrm>
            <a:off x="357188" y="2643188"/>
            <a:ext cx="8329612" cy="3929062"/>
          </a:xfrm>
        </p:spPr>
        <p:txBody>
          <a:bodyPr rtlCol="0">
            <a:normAutofit/>
          </a:bodyPr>
          <a:lstStyle/>
          <a:p>
            <a:pPr eaLnBrk="1" fontAlgn="auto" hangingPunct="1">
              <a:spcAft>
                <a:spcPts val="0"/>
              </a:spcAft>
              <a:defRPr/>
            </a:pPr>
            <a:r>
              <a:rPr lang="fr-FR" dirty="0" smtClean="0">
                <a:solidFill>
                  <a:schemeClr val="tx1">
                    <a:lumMod val="75000"/>
                    <a:lumOff val="25000"/>
                  </a:schemeClr>
                </a:solidFill>
              </a:rPr>
              <a:t>Bob </a:t>
            </a:r>
            <a:r>
              <a:rPr lang="fr-FR" dirty="0" err="1" smtClean="0">
                <a:solidFill>
                  <a:schemeClr val="tx1">
                    <a:lumMod val="75000"/>
                    <a:lumOff val="25000"/>
                  </a:schemeClr>
                </a:solidFill>
              </a:rPr>
              <a:t>Decker</a:t>
            </a:r>
            <a:r>
              <a:rPr lang="fr-FR" dirty="0">
                <a:solidFill>
                  <a:schemeClr val="tx1">
                    <a:lumMod val="75000"/>
                    <a:lumOff val="25000"/>
                  </a:schemeClr>
                </a:solidFill>
              </a:rPr>
              <a:t/>
            </a:r>
            <a:br>
              <a:rPr lang="fr-FR" dirty="0">
                <a:solidFill>
                  <a:schemeClr val="tx1">
                    <a:lumMod val="75000"/>
                    <a:lumOff val="25000"/>
                  </a:schemeClr>
                </a:solidFill>
              </a:rPr>
            </a:br>
            <a:r>
              <a:rPr lang="fr-FR" dirty="0" smtClean="0">
                <a:solidFill>
                  <a:schemeClr val="tx1">
                    <a:lumMod val="75000"/>
                    <a:lumOff val="25000"/>
                  </a:schemeClr>
                </a:solidFill>
              </a:rPr>
              <a:t>bobdecker@earthlink.net</a:t>
            </a:r>
            <a:endParaRPr lang="fr-FR" dirty="0">
              <a:solidFill>
                <a:schemeClr val="tx1">
                  <a:lumMod val="75000"/>
                  <a:lumOff val="25000"/>
                </a:schemeClr>
              </a:solidFill>
            </a:endParaRPr>
          </a:p>
          <a:p>
            <a:pPr eaLnBrk="1" fontAlgn="auto" hangingPunct="1">
              <a:spcAft>
                <a:spcPts val="0"/>
              </a:spcAft>
              <a:defRPr/>
            </a:pPr>
            <a:r>
              <a:rPr lang="fr-FR" dirty="0" smtClean="0">
                <a:solidFill>
                  <a:schemeClr val="tx1">
                    <a:lumMod val="75000"/>
                    <a:lumOff val="25000"/>
                  </a:schemeClr>
                </a:solidFill>
              </a:rPr>
              <a:t>Sarah Steverman ssteverman@mentalhealthamerica.net</a:t>
            </a:r>
          </a:p>
          <a:p>
            <a:pPr eaLnBrk="1" fontAlgn="auto" hangingPunct="1">
              <a:spcAft>
                <a:spcPts val="0"/>
              </a:spcAft>
              <a:defRPr/>
            </a:pPr>
            <a:r>
              <a:rPr lang="fr-FR" dirty="0" smtClean="0">
                <a:solidFill>
                  <a:schemeClr val="tx1">
                    <a:lumMod val="75000"/>
                    <a:lumOff val="25000"/>
                  </a:schemeClr>
                </a:solidFill>
              </a:rPr>
              <a:t>Live </a:t>
            </a:r>
            <a:r>
              <a:rPr lang="fr-FR" dirty="0" err="1" smtClean="0">
                <a:solidFill>
                  <a:schemeClr val="tx1">
                    <a:lumMod val="75000"/>
                    <a:lumOff val="25000"/>
                  </a:schemeClr>
                </a:solidFill>
              </a:rPr>
              <a:t>Your</a:t>
            </a:r>
            <a:r>
              <a:rPr lang="fr-FR" dirty="0" smtClean="0">
                <a:solidFill>
                  <a:schemeClr val="tx1">
                    <a:lumMod val="75000"/>
                    <a:lumOff val="25000"/>
                  </a:schemeClr>
                </a:solidFill>
              </a:rPr>
              <a:t> Life </a:t>
            </a:r>
            <a:r>
              <a:rPr lang="fr-FR" dirty="0" err="1" smtClean="0">
                <a:solidFill>
                  <a:schemeClr val="tx1">
                    <a:lumMod val="75000"/>
                    <a:lumOff val="25000"/>
                  </a:schemeClr>
                </a:solidFill>
              </a:rPr>
              <a:t>Well</a:t>
            </a:r>
            <a:r>
              <a:rPr lang="fr-FR" dirty="0">
                <a:solidFill>
                  <a:schemeClr val="tx1">
                    <a:lumMod val="75000"/>
                    <a:lumOff val="25000"/>
                  </a:schemeClr>
                </a:solidFill>
              </a:rPr>
              <a:t/>
            </a:r>
            <a:br>
              <a:rPr lang="fr-FR" dirty="0">
                <a:solidFill>
                  <a:schemeClr val="tx1">
                    <a:lumMod val="75000"/>
                    <a:lumOff val="25000"/>
                  </a:schemeClr>
                </a:solidFill>
              </a:rPr>
            </a:br>
            <a:r>
              <a:rPr lang="fr-FR" dirty="0" smtClean="0">
                <a:solidFill>
                  <a:schemeClr val="tx1">
                    <a:lumMod val="75000"/>
                    <a:lumOff val="25000"/>
                  </a:schemeClr>
                </a:solidFill>
              </a:rPr>
              <a:t>www.liveyourlifewell.org</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solidFill>
            <a:srgbClr val="FFC000"/>
          </a:solidFill>
        </p:spPr>
        <p:txBody>
          <a:bodyPr rtlCol="0">
            <a:normAutofit fontScale="90000"/>
          </a:bodyPr>
          <a:lstStyle/>
          <a:p>
            <a:pPr fontAlgn="auto">
              <a:spcAft>
                <a:spcPts val="0"/>
              </a:spcAft>
              <a:defRPr/>
            </a:pPr>
            <a:r>
              <a:rPr lang="en-US" dirty="0" smtClean="0">
                <a:solidFill>
                  <a:schemeClr val="tx2"/>
                </a:solidFill>
                <a:latin typeface="Verdana" pitchFamily="34" charset="0"/>
                <a:ea typeface="Verdana" pitchFamily="34" charset="0"/>
                <a:cs typeface="Verdana" pitchFamily="34" charset="0"/>
              </a:rPr>
              <a:t>Live Your Life Well </a:t>
            </a:r>
            <a:br>
              <a:rPr lang="en-US" dirty="0" smtClean="0">
                <a:solidFill>
                  <a:schemeClr val="tx2"/>
                </a:solidFill>
                <a:latin typeface="Verdana" pitchFamily="34" charset="0"/>
                <a:ea typeface="Verdana" pitchFamily="34" charset="0"/>
                <a:cs typeface="Verdana" pitchFamily="34" charset="0"/>
              </a:rPr>
            </a:br>
            <a:r>
              <a:rPr lang="en-US" dirty="0" smtClean="0">
                <a:solidFill>
                  <a:schemeClr val="tx2"/>
                </a:solidFill>
                <a:latin typeface="Verdana" pitchFamily="34" charset="0"/>
                <a:ea typeface="Verdana" pitchFamily="34" charset="0"/>
                <a:cs typeface="Verdana" pitchFamily="34" charset="0"/>
              </a:rPr>
              <a:t>is Evidence Based</a:t>
            </a:r>
            <a:endParaRPr lang="en-US" dirty="0">
              <a:solidFill>
                <a:schemeClr val="tx2"/>
              </a:solidFill>
              <a:latin typeface="Verdana" pitchFamily="34" charset="0"/>
              <a:ea typeface="Verdana" pitchFamily="34" charset="0"/>
              <a:cs typeface="Verdana" pitchFamily="34" charset="0"/>
            </a:endParaRPr>
          </a:p>
        </p:txBody>
      </p:sp>
      <p:sp>
        <p:nvSpPr>
          <p:cNvPr id="3" name="Content Placeholder 2"/>
          <p:cNvSpPr>
            <a:spLocks noGrp="1"/>
          </p:cNvSpPr>
          <p:nvPr>
            <p:ph idx="1"/>
          </p:nvPr>
        </p:nvSpPr>
        <p:spPr/>
        <p:txBody>
          <a:bodyPr rtlCol="0">
            <a:normAutofit lnSpcReduction="10000"/>
          </a:bodyPr>
          <a:lstStyle/>
          <a:p>
            <a:pPr marL="0" indent="0" fontAlgn="auto">
              <a:spcAft>
                <a:spcPts val="0"/>
              </a:spcAft>
              <a:buFont typeface="Arial" panose="020B0604020202020204" pitchFamily="34" charset="0"/>
              <a:buNone/>
              <a:defRPr/>
            </a:pPr>
            <a:endParaRPr lang="en-US" dirty="0" smtClean="0">
              <a:solidFill>
                <a:schemeClr val="tx2"/>
              </a:solidFill>
              <a:latin typeface="Verdana" pitchFamily="34" charset="0"/>
              <a:ea typeface="Verdana" pitchFamily="34" charset="0"/>
              <a:cs typeface="Verdana" pitchFamily="34" charset="0"/>
            </a:endParaRPr>
          </a:p>
          <a:p>
            <a:pPr fontAlgn="auto">
              <a:spcAft>
                <a:spcPts val="0"/>
              </a:spcAft>
              <a:buFont typeface="Wingdings" pitchFamily="2" charset="2"/>
              <a:buChar char="ü"/>
              <a:defRPr/>
            </a:pPr>
            <a:r>
              <a:rPr lang="en-US" dirty="0" smtClean="0">
                <a:solidFill>
                  <a:schemeClr val="tx2"/>
                </a:solidFill>
                <a:latin typeface="Verdana" pitchFamily="34" charset="0"/>
                <a:ea typeface="Verdana" pitchFamily="34" charset="0"/>
                <a:cs typeface="Verdana" pitchFamily="34" charset="0"/>
              </a:rPr>
              <a:t> Hundreds of studies</a:t>
            </a:r>
          </a:p>
          <a:p>
            <a:pPr fontAlgn="auto">
              <a:spcAft>
                <a:spcPts val="0"/>
              </a:spcAft>
              <a:buFont typeface="Wingdings" pitchFamily="2" charset="2"/>
              <a:buChar char="ü"/>
              <a:defRPr/>
            </a:pPr>
            <a:r>
              <a:rPr lang="en-US" dirty="0" smtClean="0">
                <a:solidFill>
                  <a:schemeClr val="tx2"/>
                </a:solidFill>
                <a:latin typeface="Verdana" pitchFamily="34" charset="0"/>
                <a:ea typeface="Verdana" pitchFamily="34" charset="0"/>
                <a:cs typeface="Verdana" pitchFamily="34" charset="0"/>
              </a:rPr>
              <a:t> Thousands of </a:t>
            </a:r>
          </a:p>
          <a:p>
            <a:pPr marL="0" indent="0" fontAlgn="auto">
              <a:spcAft>
                <a:spcPts val="0"/>
              </a:spcAft>
              <a:buFont typeface="Arial" panose="020B0604020202020204" pitchFamily="34" charset="0"/>
              <a:buNone/>
              <a:defRPr/>
            </a:pPr>
            <a:r>
              <a:rPr lang="en-US" dirty="0">
                <a:solidFill>
                  <a:schemeClr val="tx2"/>
                </a:solidFill>
                <a:latin typeface="Verdana" pitchFamily="34" charset="0"/>
                <a:ea typeface="Verdana" pitchFamily="34" charset="0"/>
                <a:cs typeface="Verdana" pitchFamily="34" charset="0"/>
              </a:rPr>
              <a:t> </a:t>
            </a:r>
            <a:r>
              <a:rPr lang="en-US" dirty="0" smtClean="0">
                <a:solidFill>
                  <a:schemeClr val="tx2"/>
                </a:solidFill>
                <a:latin typeface="Verdana" pitchFamily="34" charset="0"/>
                <a:ea typeface="Verdana" pitchFamily="34" charset="0"/>
                <a:cs typeface="Verdana" pitchFamily="34" charset="0"/>
              </a:rPr>
              <a:t>   participants</a:t>
            </a:r>
          </a:p>
          <a:p>
            <a:pPr fontAlgn="auto">
              <a:spcAft>
                <a:spcPts val="0"/>
              </a:spcAft>
              <a:buFont typeface="Wingdings" pitchFamily="2" charset="2"/>
              <a:buChar char="ü"/>
              <a:defRPr/>
            </a:pPr>
            <a:r>
              <a:rPr lang="en-US" dirty="0" smtClean="0">
                <a:solidFill>
                  <a:schemeClr val="tx2"/>
                </a:solidFill>
                <a:latin typeface="Verdana" pitchFamily="34" charset="0"/>
                <a:ea typeface="Verdana" pitchFamily="34" charset="0"/>
                <a:cs typeface="Verdana" pitchFamily="34" charset="0"/>
              </a:rPr>
              <a:t> Over several decades</a:t>
            </a:r>
          </a:p>
          <a:p>
            <a:pPr fontAlgn="auto">
              <a:spcAft>
                <a:spcPts val="0"/>
              </a:spcAft>
              <a:buFont typeface="Wingdings" pitchFamily="2" charset="2"/>
              <a:buChar char="ü"/>
              <a:defRPr/>
            </a:pPr>
            <a:r>
              <a:rPr lang="en-US" dirty="0" smtClean="0">
                <a:solidFill>
                  <a:schemeClr val="tx2"/>
                </a:solidFill>
                <a:latin typeface="Verdana" pitchFamily="34" charset="0"/>
                <a:ea typeface="Verdana" pitchFamily="34" charset="0"/>
                <a:cs typeface="Verdana" pitchFamily="34" charset="0"/>
              </a:rPr>
              <a:t> Backed by universities </a:t>
            </a:r>
          </a:p>
          <a:p>
            <a:pPr marL="0" indent="0" fontAlgn="auto">
              <a:spcAft>
                <a:spcPts val="0"/>
              </a:spcAft>
              <a:buFont typeface="Arial" panose="020B0604020202020204" pitchFamily="34" charset="0"/>
              <a:buNone/>
              <a:defRPr/>
            </a:pPr>
            <a:r>
              <a:rPr lang="en-US" dirty="0">
                <a:solidFill>
                  <a:schemeClr val="tx2"/>
                </a:solidFill>
                <a:latin typeface="Verdana" pitchFamily="34" charset="0"/>
                <a:ea typeface="Verdana" pitchFamily="34" charset="0"/>
                <a:cs typeface="Verdana" pitchFamily="34" charset="0"/>
              </a:rPr>
              <a:t> </a:t>
            </a:r>
            <a:r>
              <a:rPr lang="en-US" dirty="0" smtClean="0">
                <a:solidFill>
                  <a:schemeClr val="tx2"/>
                </a:solidFill>
                <a:latin typeface="Verdana" pitchFamily="34" charset="0"/>
                <a:ea typeface="Verdana" pitchFamily="34" charset="0"/>
                <a:cs typeface="Verdana" pitchFamily="34" charset="0"/>
              </a:rPr>
              <a:t>   and/or government </a:t>
            </a:r>
          </a:p>
          <a:p>
            <a:pPr marL="0" indent="0" fontAlgn="auto">
              <a:spcAft>
                <a:spcPts val="0"/>
              </a:spcAft>
              <a:buFont typeface="Arial" panose="020B0604020202020204" pitchFamily="34" charset="0"/>
              <a:buNone/>
              <a:defRPr/>
            </a:pPr>
            <a:r>
              <a:rPr lang="en-US" dirty="0">
                <a:solidFill>
                  <a:schemeClr val="tx2"/>
                </a:solidFill>
                <a:latin typeface="Verdana" pitchFamily="34" charset="0"/>
                <a:ea typeface="Verdana" pitchFamily="34" charset="0"/>
                <a:cs typeface="Verdana" pitchFamily="34" charset="0"/>
              </a:rPr>
              <a:t> </a:t>
            </a:r>
            <a:r>
              <a:rPr lang="en-US" dirty="0" smtClean="0">
                <a:solidFill>
                  <a:schemeClr val="tx2"/>
                </a:solidFill>
                <a:latin typeface="Verdana" pitchFamily="34" charset="0"/>
                <a:ea typeface="Verdana" pitchFamily="34" charset="0"/>
                <a:cs typeface="Verdana" pitchFamily="34" charset="0"/>
              </a:rPr>
              <a:t>   agencies</a:t>
            </a:r>
          </a:p>
          <a:p>
            <a:pPr marL="0" indent="0" fontAlgn="auto">
              <a:spcAft>
                <a:spcPts val="0"/>
              </a:spcAft>
              <a:buFont typeface="Arial" panose="020B0604020202020204" pitchFamily="34" charset="0"/>
              <a:buNone/>
              <a:defRPr/>
            </a:pPr>
            <a:endParaRPr lang="en-US" dirty="0"/>
          </a:p>
        </p:txBody>
      </p:sp>
      <p:pic>
        <p:nvPicPr>
          <p:cNvPr id="10244" name="Picture 4" descr="C:\Users\bob\AppData\Local\Microsoft\Windows\Temporary Internet Files\Content.IE5\W1JQMNU8\MP900422458[1].jpg"/>
          <p:cNvPicPr>
            <a:picLocks noChangeAspect="1" noChangeArrowheads="1"/>
          </p:cNvPicPr>
          <p:nvPr/>
        </p:nvPicPr>
        <p:blipFill>
          <a:blip r:embed="rId2">
            <a:extLst>
              <a:ext uri="{28A0092B-C50C-407E-A947-70E740481C1C}">
                <a14:useLocalDpi xmlns:a14="http://schemas.microsoft.com/office/drawing/2010/main" val="0"/>
              </a:ext>
            </a:extLst>
          </a:blip>
          <a:srcRect l="16888" t="7787" r="23067" b="16168"/>
          <a:stretch>
            <a:fillRect/>
          </a:stretch>
        </p:blipFill>
        <p:spPr bwMode="auto">
          <a:xfrm>
            <a:off x="5875338" y="1447800"/>
            <a:ext cx="3268662"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6096000"/>
            <a:ext cx="2038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rPr>
              <a:t>Principles of Life Your Life Well</a:t>
            </a:r>
          </a:p>
        </p:txBody>
      </p:sp>
      <p:sp>
        <p:nvSpPr>
          <p:cNvPr id="3" name="Content Placeholder 2"/>
          <p:cNvSpPr>
            <a:spLocks noGrp="1"/>
          </p:cNvSpPr>
          <p:nvPr>
            <p:ph idx="1"/>
          </p:nvPr>
        </p:nvSpPr>
        <p:spPr>
          <a:xfrm>
            <a:off x="457200" y="1600200"/>
            <a:ext cx="8229600" cy="4800600"/>
          </a:xfrm>
        </p:spPr>
        <p:txBody>
          <a:bodyPr rtlCol="0">
            <a:normAutofit fontScale="92500" lnSpcReduction="20000"/>
          </a:bodyPr>
          <a:lstStyle/>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Connect </a:t>
            </a:r>
            <a:r>
              <a:rPr lang="en-US" dirty="0">
                <a:solidFill>
                  <a:schemeClr val="tx2"/>
                </a:solidFill>
                <a:latin typeface="Verdana" pitchFamily="34" charset="0"/>
                <a:ea typeface="Verdana" pitchFamily="34" charset="0"/>
                <a:cs typeface="Verdana" pitchFamily="34" charset="0"/>
              </a:rPr>
              <a:t>with </a:t>
            </a:r>
            <a:r>
              <a:rPr lang="en-US" dirty="0" smtClean="0">
                <a:solidFill>
                  <a:schemeClr val="tx2"/>
                </a:solidFill>
                <a:latin typeface="Verdana" pitchFamily="34" charset="0"/>
                <a:ea typeface="Verdana" pitchFamily="34" charset="0"/>
                <a:cs typeface="Verdana" pitchFamily="34" charset="0"/>
              </a:rPr>
              <a:t>others</a:t>
            </a:r>
          </a:p>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Stay positive</a:t>
            </a:r>
          </a:p>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Get </a:t>
            </a:r>
            <a:r>
              <a:rPr lang="en-US" dirty="0">
                <a:solidFill>
                  <a:schemeClr val="tx2"/>
                </a:solidFill>
                <a:latin typeface="Verdana" pitchFamily="34" charset="0"/>
                <a:ea typeface="Verdana" pitchFamily="34" charset="0"/>
                <a:cs typeface="Verdana" pitchFamily="34" charset="0"/>
              </a:rPr>
              <a:t>physically </a:t>
            </a:r>
            <a:r>
              <a:rPr lang="en-US" dirty="0" smtClean="0">
                <a:solidFill>
                  <a:schemeClr val="tx2"/>
                </a:solidFill>
                <a:latin typeface="Verdana" pitchFamily="34" charset="0"/>
                <a:ea typeface="Verdana" pitchFamily="34" charset="0"/>
                <a:cs typeface="Verdana" pitchFamily="34" charset="0"/>
              </a:rPr>
              <a:t>active</a:t>
            </a:r>
          </a:p>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Help others</a:t>
            </a:r>
          </a:p>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Get </a:t>
            </a:r>
            <a:r>
              <a:rPr lang="en-US" dirty="0">
                <a:solidFill>
                  <a:schemeClr val="tx2"/>
                </a:solidFill>
                <a:latin typeface="Verdana" pitchFamily="34" charset="0"/>
                <a:ea typeface="Verdana" pitchFamily="34" charset="0"/>
                <a:cs typeface="Verdana" pitchFamily="34" charset="0"/>
              </a:rPr>
              <a:t>enough </a:t>
            </a:r>
            <a:r>
              <a:rPr lang="en-US" dirty="0" smtClean="0">
                <a:solidFill>
                  <a:schemeClr val="tx2"/>
                </a:solidFill>
                <a:latin typeface="Verdana" pitchFamily="34" charset="0"/>
                <a:ea typeface="Verdana" pitchFamily="34" charset="0"/>
                <a:cs typeface="Verdana" pitchFamily="34" charset="0"/>
              </a:rPr>
              <a:t>sleep</a:t>
            </a:r>
          </a:p>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Create </a:t>
            </a:r>
            <a:r>
              <a:rPr lang="en-US" dirty="0">
                <a:solidFill>
                  <a:schemeClr val="tx2"/>
                </a:solidFill>
                <a:latin typeface="Verdana" pitchFamily="34" charset="0"/>
                <a:ea typeface="Verdana" pitchFamily="34" charset="0"/>
                <a:cs typeface="Verdana" pitchFamily="34" charset="0"/>
              </a:rPr>
              <a:t>joy and </a:t>
            </a:r>
            <a:r>
              <a:rPr lang="en-US" dirty="0" smtClean="0">
                <a:solidFill>
                  <a:schemeClr val="tx2"/>
                </a:solidFill>
                <a:latin typeface="Verdana" pitchFamily="34" charset="0"/>
                <a:ea typeface="Verdana" pitchFamily="34" charset="0"/>
                <a:cs typeface="Verdana" pitchFamily="34" charset="0"/>
              </a:rPr>
              <a:t>satisfaction</a:t>
            </a:r>
          </a:p>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Eat well</a:t>
            </a:r>
          </a:p>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Take </a:t>
            </a:r>
            <a:r>
              <a:rPr lang="en-US" dirty="0">
                <a:solidFill>
                  <a:schemeClr val="tx2"/>
                </a:solidFill>
                <a:latin typeface="Verdana" pitchFamily="34" charset="0"/>
                <a:ea typeface="Verdana" pitchFamily="34" charset="0"/>
                <a:cs typeface="Verdana" pitchFamily="34" charset="0"/>
              </a:rPr>
              <a:t>care of your </a:t>
            </a:r>
            <a:r>
              <a:rPr lang="en-US" dirty="0" smtClean="0">
                <a:solidFill>
                  <a:schemeClr val="tx2"/>
                </a:solidFill>
                <a:latin typeface="Verdana" pitchFamily="34" charset="0"/>
                <a:ea typeface="Verdana" pitchFamily="34" charset="0"/>
                <a:cs typeface="Verdana" pitchFamily="34" charset="0"/>
              </a:rPr>
              <a:t>spirit</a:t>
            </a:r>
          </a:p>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Deal </a:t>
            </a:r>
            <a:r>
              <a:rPr lang="en-US" dirty="0">
                <a:solidFill>
                  <a:schemeClr val="tx2"/>
                </a:solidFill>
                <a:latin typeface="Verdana" pitchFamily="34" charset="0"/>
                <a:ea typeface="Verdana" pitchFamily="34" charset="0"/>
                <a:cs typeface="Verdana" pitchFamily="34" charset="0"/>
              </a:rPr>
              <a:t>better with hard </a:t>
            </a:r>
            <a:r>
              <a:rPr lang="en-US" dirty="0" smtClean="0">
                <a:solidFill>
                  <a:schemeClr val="tx2"/>
                </a:solidFill>
                <a:latin typeface="Verdana" pitchFamily="34" charset="0"/>
                <a:ea typeface="Verdana" pitchFamily="34" charset="0"/>
                <a:cs typeface="Verdana" pitchFamily="34" charset="0"/>
              </a:rPr>
              <a:t>times</a:t>
            </a:r>
          </a:p>
          <a:p>
            <a:pPr fontAlgn="auto">
              <a:spcAft>
                <a:spcPts val="0"/>
              </a:spcAft>
              <a:buFont typeface="Wingdings" pitchFamily="2" charset="2"/>
              <a:buChar char="q"/>
              <a:defRPr/>
            </a:pPr>
            <a:r>
              <a:rPr lang="en-US" dirty="0" smtClean="0">
                <a:solidFill>
                  <a:schemeClr val="tx2"/>
                </a:solidFill>
                <a:latin typeface="Verdana" pitchFamily="34" charset="0"/>
                <a:ea typeface="Verdana" pitchFamily="34" charset="0"/>
                <a:cs typeface="Verdana" pitchFamily="34" charset="0"/>
              </a:rPr>
              <a:t>  Get </a:t>
            </a:r>
            <a:r>
              <a:rPr lang="en-US" dirty="0">
                <a:solidFill>
                  <a:schemeClr val="tx2"/>
                </a:solidFill>
                <a:latin typeface="Verdana" pitchFamily="34" charset="0"/>
                <a:ea typeface="Verdana" pitchFamily="34" charset="0"/>
                <a:cs typeface="Verdana" pitchFamily="34" charset="0"/>
              </a:rPr>
              <a:t>professional help if you need it  </a:t>
            </a:r>
          </a:p>
        </p:txBody>
      </p:sp>
      <p:pic>
        <p:nvPicPr>
          <p:cNvPr id="11268" name="Picture 3" descr="C:\Users\bob\AppData\Local\Microsoft\Windows\Temporary Internet Files\Content.IE5\Z7OGNPBC\MC90043266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455738"/>
            <a:ext cx="2209800" cy="311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199188"/>
            <a:ext cx="2036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0"/>
            <a:ext cx="9144000" cy="1417638"/>
          </a:xfrm>
          <a:solidFill>
            <a:srgbClr val="FFC000"/>
          </a:solidFill>
        </p:spPr>
        <p:txBody>
          <a:bodyPr/>
          <a:lstStyle/>
          <a:p>
            <a:r>
              <a:rPr lang="en-US" altLang="en-US" smtClean="0">
                <a:solidFill>
                  <a:schemeClr val="tx2"/>
                </a:solidFill>
                <a:latin typeface="Verdana" panose="020B0604030504040204" pitchFamily="34" charset="0"/>
                <a:ea typeface="Verdana" panose="020B0604030504040204" pitchFamily="34" charset="0"/>
                <a:cs typeface="Verdana" panose="020B0604030504040204" pitchFamily="34" charset="0"/>
              </a:rPr>
              <a:t>Why Mental Health Matters</a:t>
            </a:r>
          </a:p>
        </p:txBody>
      </p:sp>
      <p:sp>
        <p:nvSpPr>
          <p:cNvPr id="3" name="Content Placeholder 2"/>
          <p:cNvSpPr>
            <a:spLocks noGrp="1"/>
          </p:cNvSpPr>
          <p:nvPr>
            <p:ph idx="1"/>
          </p:nvPr>
        </p:nvSpPr>
        <p:spPr/>
        <p:txBody>
          <a:bodyPr rtlCol="0">
            <a:normAutofit lnSpcReduction="10000"/>
          </a:bodyPr>
          <a:lstStyle/>
          <a:p>
            <a:pPr fontAlgn="auto">
              <a:spcAft>
                <a:spcPts val="0"/>
              </a:spcAft>
              <a:buFontTx/>
              <a:buChar char="☺"/>
              <a:defRPr/>
            </a:pPr>
            <a:r>
              <a:rPr lang="en-US" dirty="0" smtClean="0">
                <a:solidFill>
                  <a:schemeClr val="tx2"/>
                </a:solidFill>
                <a:latin typeface="Verdana" pitchFamily="34" charset="0"/>
                <a:ea typeface="Verdana" pitchFamily="34" charset="0"/>
                <a:cs typeface="Verdana" pitchFamily="34" charset="0"/>
              </a:rPr>
              <a:t>Emotions, thoughts and attitudes affects:</a:t>
            </a:r>
          </a:p>
          <a:p>
            <a:pPr lvl="1" fontAlgn="auto">
              <a:spcAft>
                <a:spcPts val="0"/>
              </a:spcAft>
              <a:buFontTx/>
              <a:buChar char="☺"/>
              <a:defRPr/>
            </a:pPr>
            <a:r>
              <a:rPr lang="en-US" dirty="0" smtClean="0">
                <a:solidFill>
                  <a:schemeClr val="tx2"/>
                </a:solidFill>
                <a:latin typeface="Verdana" pitchFamily="34" charset="0"/>
                <a:ea typeface="Verdana" pitchFamily="34" charset="0"/>
                <a:cs typeface="Verdana" pitchFamily="34" charset="0"/>
              </a:rPr>
              <a:t>Energy</a:t>
            </a:r>
          </a:p>
          <a:p>
            <a:pPr lvl="1" fontAlgn="auto">
              <a:spcAft>
                <a:spcPts val="0"/>
              </a:spcAft>
              <a:buFontTx/>
              <a:buChar char="☺"/>
              <a:defRPr/>
            </a:pPr>
            <a:r>
              <a:rPr lang="en-US" dirty="0" smtClean="0">
                <a:solidFill>
                  <a:schemeClr val="tx2"/>
                </a:solidFill>
                <a:latin typeface="Verdana" pitchFamily="34" charset="0"/>
                <a:ea typeface="Verdana" pitchFamily="34" charset="0"/>
                <a:cs typeface="Verdana" pitchFamily="34" charset="0"/>
              </a:rPr>
              <a:t>Productivity</a:t>
            </a:r>
          </a:p>
          <a:p>
            <a:pPr lvl="1" fontAlgn="auto">
              <a:spcAft>
                <a:spcPts val="0"/>
              </a:spcAft>
              <a:buFontTx/>
              <a:buChar char="☺"/>
              <a:defRPr/>
            </a:pPr>
            <a:r>
              <a:rPr lang="en-US" dirty="0" smtClean="0">
                <a:solidFill>
                  <a:schemeClr val="tx2"/>
                </a:solidFill>
                <a:latin typeface="Verdana" pitchFamily="34" charset="0"/>
                <a:ea typeface="Verdana" pitchFamily="34" charset="0"/>
                <a:cs typeface="Verdana" pitchFamily="34" charset="0"/>
              </a:rPr>
              <a:t>Overall health</a:t>
            </a:r>
          </a:p>
          <a:p>
            <a:pPr lvl="1" fontAlgn="auto">
              <a:spcAft>
                <a:spcPts val="0"/>
              </a:spcAft>
              <a:buFontTx/>
              <a:buChar char="☺"/>
              <a:defRPr/>
            </a:pPr>
            <a:r>
              <a:rPr lang="en-US" dirty="0" smtClean="0">
                <a:solidFill>
                  <a:schemeClr val="tx2"/>
                </a:solidFill>
                <a:latin typeface="Verdana" pitchFamily="34" charset="0"/>
                <a:ea typeface="Verdana" pitchFamily="34" charset="0"/>
                <a:cs typeface="Verdana" pitchFamily="34" charset="0"/>
              </a:rPr>
              <a:t>Can lead to serious </a:t>
            </a:r>
          </a:p>
          <a:p>
            <a:pPr marL="457200" lvl="1" indent="0" fontAlgn="auto">
              <a:spcAft>
                <a:spcPts val="0"/>
              </a:spcAft>
              <a:buFont typeface="Arial" panose="020B0604020202020204" pitchFamily="34" charset="0"/>
              <a:buNone/>
              <a:defRPr/>
            </a:pPr>
            <a:r>
              <a:rPr lang="en-US" dirty="0">
                <a:solidFill>
                  <a:schemeClr val="tx2"/>
                </a:solidFill>
                <a:latin typeface="Verdana" pitchFamily="34" charset="0"/>
                <a:ea typeface="Verdana" pitchFamily="34" charset="0"/>
                <a:cs typeface="Verdana" pitchFamily="34" charset="0"/>
              </a:rPr>
              <a:t> </a:t>
            </a:r>
            <a:r>
              <a:rPr lang="en-US" dirty="0" smtClean="0">
                <a:solidFill>
                  <a:schemeClr val="tx2"/>
                </a:solidFill>
                <a:latin typeface="Verdana" pitchFamily="34" charset="0"/>
                <a:ea typeface="Verdana" pitchFamily="34" charset="0"/>
                <a:cs typeface="Verdana" pitchFamily="34" charset="0"/>
              </a:rPr>
              <a:t>  mental health </a:t>
            </a:r>
          </a:p>
          <a:p>
            <a:pPr marL="457200" lvl="1" indent="0" fontAlgn="auto">
              <a:spcAft>
                <a:spcPts val="0"/>
              </a:spcAft>
              <a:buFont typeface="Arial" panose="020B0604020202020204" pitchFamily="34" charset="0"/>
              <a:buNone/>
              <a:defRPr/>
            </a:pPr>
            <a:r>
              <a:rPr lang="en-US" dirty="0" smtClean="0">
                <a:solidFill>
                  <a:schemeClr val="tx2"/>
                </a:solidFill>
                <a:latin typeface="Verdana" pitchFamily="34" charset="0"/>
                <a:ea typeface="Verdana" pitchFamily="34" charset="0"/>
                <a:cs typeface="Verdana" pitchFamily="34" charset="0"/>
              </a:rPr>
              <a:t>   problems such as </a:t>
            </a:r>
          </a:p>
          <a:p>
            <a:pPr marL="457200" lvl="1" indent="0" fontAlgn="auto">
              <a:spcAft>
                <a:spcPts val="0"/>
              </a:spcAft>
              <a:buFont typeface="Arial" panose="020B0604020202020204" pitchFamily="34" charset="0"/>
              <a:buNone/>
              <a:defRPr/>
            </a:pPr>
            <a:r>
              <a:rPr lang="en-US" dirty="0" smtClean="0">
                <a:solidFill>
                  <a:schemeClr val="tx2"/>
                </a:solidFill>
                <a:latin typeface="Verdana" pitchFamily="34" charset="0"/>
                <a:ea typeface="Verdana" pitchFamily="34" charset="0"/>
                <a:cs typeface="Verdana" pitchFamily="34" charset="0"/>
              </a:rPr>
              <a:t>   depression and anxiety</a:t>
            </a:r>
          </a:p>
          <a:p>
            <a:pPr lvl="1" fontAlgn="auto">
              <a:spcAft>
                <a:spcPts val="0"/>
              </a:spcAft>
              <a:buFontTx/>
              <a:buChar char="☺"/>
              <a:defRPr/>
            </a:pPr>
            <a:endParaRPr lang="en-US" dirty="0" smtClean="0">
              <a:solidFill>
                <a:schemeClr val="tx2"/>
              </a:solidFill>
            </a:endParaRPr>
          </a:p>
          <a:p>
            <a:pPr fontAlgn="auto">
              <a:spcAft>
                <a:spcPts val="0"/>
              </a:spcAft>
              <a:defRPr/>
            </a:pPr>
            <a:endParaRPr lang="en-US" dirty="0" smtClean="0"/>
          </a:p>
        </p:txBody>
      </p:sp>
      <p:pic>
        <p:nvPicPr>
          <p:cNvPr id="3076" name="Picture 4" descr="C:\Users\bob\AppData\Local\Microsoft\Windows\Temporary Internet Files\Content.IE5\W1JQMNU8\MP900444361[1].jpg"/>
          <p:cNvPicPr>
            <a:picLocks noChangeAspect="1" noChangeArrowheads="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r="23603"/>
          <a:stretch/>
        </p:blipFill>
        <p:spPr bwMode="auto">
          <a:xfrm>
            <a:off x="5514549" y="3259347"/>
            <a:ext cx="2370626" cy="213055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bob\AppData\Local\Microsoft\Windows\Temporary Internet Files\Content.IE5\W1JQMNU8\MP900444486[1].jpg"/>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562344" y="2209800"/>
            <a:ext cx="2581656" cy="17282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bob\AppData\Local\Microsoft\Windows\Temporary Internet Files\Content.IE5\PIM7HJUK\MP900401561[1].jpg"/>
          <p:cNvPicPr>
            <a:picLocks noChangeAspect="1" noChangeArrowheads="1"/>
          </p:cNvPicPr>
          <p:nvPr/>
        </p:nvPicPr>
        <p:blipFill rotWithShape="1">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l="10908"/>
          <a:stretch/>
        </p:blipFill>
        <p:spPr bwMode="auto">
          <a:xfrm>
            <a:off x="6626351" y="4973365"/>
            <a:ext cx="2517649" cy="1883197"/>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915025"/>
            <a:ext cx="20367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5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TotalTime>
  <Words>2559</Words>
  <Application>Microsoft Office PowerPoint</Application>
  <PresentationFormat>On-screen Show (4:3)</PresentationFormat>
  <Paragraphs>334</Paragraphs>
  <Slides>64</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Calibri</vt:lpstr>
      <vt:lpstr>Symbol</vt:lpstr>
      <vt:lpstr>Verdana</vt:lpstr>
      <vt:lpstr>Wingdings</vt:lpstr>
      <vt:lpstr>Wingdings 2</vt:lpstr>
      <vt:lpstr>Office Theme</vt:lpstr>
      <vt:lpstr>59</vt:lpstr>
      <vt:lpstr>1_59</vt:lpstr>
      <vt:lpstr> Mental Health Promotion: Utilizing Live Your Life Well in the Community</vt:lpstr>
      <vt:lpstr>PowerPoint Presentation</vt:lpstr>
      <vt:lpstr>PowerPoint Presentation</vt:lpstr>
      <vt:lpstr>PowerPoint Presentation</vt:lpstr>
      <vt:lpstr>PowerPoint Presentation</vt:lpstr>
      <vt:lpstr>PowerPoint Presentation</vt:lpstr>
      <vt:lpstr>Live Your Life Well  is Evidence Based</vt:lpstr>
      <vt:lpstr>Principles of Life Your Life Well</vt:lpstr>
      <vt:lpstr>Why Mental Health Matters</vt:lpstr>
      <vt:lpstr> Stress </vt:lpstr>
      <vt:lpstr>Mental Health Matters</vt:lpstr>
      <vt:lpstr>Take Steps to Promote Your Well-Being</vt:lpstr>
      <vt:lpstr>Developing Programs Around  Live Your Life Well</vt:lpstr>
      <vt:lpstr>Developing Evaluation Components</vt:lpstr>
      <vt:lpstr>PowerPoint Presentation</vt:lpstr>
      <vt:lpstr>Program Integration</vt:lpstr>
      <vt:lpstr>    Drop-In Centers</vt:lpstr>
      <vt:lpstr>LYLW Integration Into  Drop-In Centers</vt:lpstr>
      <vt:lpstr>Evaluation Components</vt:lpstr>
      <vt:lpstr>Developing the Questionnaire</vt:lpstr>
      <vt:lpstr>Goal Setting</vt:lpstr>
      <vt:lpstr>Question 1: Social Connectiveness</vt:lpstr>
      <vt:lpstr>Question 1: Social Connectiveness</vt:lpstr>
      <vt:lpstr>Question 1: Social Connectiveness</vt:lpstr>
      <vt:lpstr>Question 2: Staying Positive</vt:lpstr>
      <vt:lpstr>Question 2: Staying Positive</vt:lpstr>
      <vt:lpstr>Question 3: Physical Exercise</vt:lpstr>
      <vt:lpstr>Question 3: Physical Exercise</vt:lpstr>
      <vt:lpstr>Question 3: Physical Exercise</vt:lpstr>
      <vt:lpstr>Question 4: Helping Others</vt:lpstr>
      <vt:lpstr>Question 4: Helping Others</vt:lpstr>
      <vt:lpstr>Question 4: Helping Others</vt:lpstr>
      <vt:lpstr>Question 5: Getting Enough Sleep</vt:lpstr>
      <vt:lpstr>Question 5: Getting Enough Sleep</vt:lpstr>
      <vt:lpstr>Question 5: Getting Enough Sleep</vt:lpstr>
      <vt:lpstr>Question 6: Creating Joy and Satisfaction</vt:lpstr>
      <vt:lpstr>Question 6: Creating Joy and Satisfaction</vt:lpstr>
      <vt:lpstr>Question 6: Creating Joy and Satisfaction</vt:lpstr>
      <vt:lpstr>Question 7: Eating Nutritious Food</vt:lpstr>
      <vt:lpstr>Question 7: Eating Nutritious Food</vt:lpstr>
      <vt:lpstr>Question 7: Eating Nutritious Food</vt:lpstr>
      <vt:lpstr>Question 8: Taking Care of Spirit</vt:lpstr>
      <vt:lpstr>Question 8: Taking Care of Spirit</vt:lpstr>
      <vt:lpstr>Question 9: Dealing With Difficult Issues</vt:lpstr>
      <vt:lpstr>Question 9: Dealing With Difficult Issues</vt:lpstr>
      <vt:lpstr>Question 9: Dealing With Difficult Issues</vt:lpstr>
      <vt:lpstr>Question 10: Getting Professional Help</vt:lpstr>
      <vt:lpstr>Question 10: Getting Professional Help</vt:lpstr>
      <vt:lpstr>Question 10: Getting Professional Help</vt:lpstr>
      <vt:lpstr>Most Significant Changes</vt:lpstr>
      <vt:lpstr>Parenting and Family  Stabilization Class</vt:lpstr>
      <vt:lpstr>LYLW Integration Into Parenting and Family Stabilization Class</vt:lpstr>
      <vt:lpstr>Support Groups</vt:lpstr>
      <vt:lpstr>LYLW Integration Into Support Groups</vt:lpstr>
      <vt:lpstr>Support Group Adaptability</vt:lpstr>
      <vt:lpstr>Evaluation Outcomes</vt:lpstr>
      <vt:lpstr>PowerPoint Presentation</vt:lpstr>
      <vt:lpstr>PowerPoint Presentation</vt:lpstr>
      <vt:lpstr>Workplace</vt:lpstr>
      <vt:lpstr>LYLW Integration Into  the Workplace</vt:lpstr>
      <vt:lpstr>Annual Award</vt:lpstr>
      <vt:lpstr>     Live Your Life Well       Promotion </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dc:creator>
  <cp:lastModifiedBy>Eli Tilevich</cp:lastModifiedBy>
  <cp:revision>66</cp:revision>
  <cp:lastPrinted>2012-05-24T13:41:58Z</cp:lastPrinted>
  <dcterms:created xsi:type="dcterms:W3CDTF">2012-04-30T14:48:12Z</dcterms:created>
  <dcterms:modified xsi:type="dcterms:W3CDTF">2018-11-05T17:59:15Z</dcterms:modified>
</cp:coreProperties>
</file>